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2" r:id="rId3"/>
    <p:sldId id="257" r:id="rId4"/>
    <p:sldId id="333" r:id="rId5"/>
    <p:sldId id="325" r:id="rId6"/>
    <p:sldId id="294" r:id="rId7"/>
    <p:sldId id="268" r:id="rId8"/>
    <p:sldId id="310" r:id="rId9"/>
    <p:sldId id="342" r:id="rId10"/>
    <p:sldId id="286" r:id="rId11"/>
    <p:sldId id="334" r:id="rId12"/>
    <p:sldId id="290" r:id="rId13"/>
    <p:sldId id="331" r:id="rId14"/>
    <p:sldId id="326" r:id="rId15"/>
    <p:sldId id="336" r:id="rId16"/>
    <p:sldId id="340" r:id="rId17"/>
    <p:sldId id="327" r:id="rId18"/>
    <p:sldId id="341" r:id="rId19"/>
    <p:sldId id="338" r:id="rId20"/>
    <p:sldId id="329" r:id="rId21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C2959B17-0A9E-4912-AC61-589D59DBC435}">
          <p14:sldIdLst>
            <p14:sldId id="256"/>
            <p14:sldId id="332"/>
            <p14:sldId id="257"/>
            <p14:sldId id="333"/>
            <p14:sldId id="325"/>
            <p14:sldId id="294"/>
          </p14:sldIdLst>
        </p14:section>
        <p14:section name="Naamloze sectie" id="{9CC5D159-1179-44F6-9B17-B890CDBFED54}">
          <p14:sldIdLst>
            <p14:sldId id="268"/>
            <p14:sldId id="310"/>
            <p14:sldId id="342"/>
            <p14:sldId id="286"/>
            <p14:sldId id="334"/>
            <p14:sldId id="290"/>
            <p14:sldId id="331"/>
            <p14:sldId id="326"/>
            <p14:sldId id="336"/>
            <p14:sldId id="340"/>
            <p14:sldId id="327"/>
            <p14:sldId id="341"/>
            <p14:sldId id="33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6F884-B7CB-4C97-B03C-91F51703C750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91B5-F8A2-47CB-8C06-C407DB9333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09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A541E-13B8-44EC-992C-A6B23F44ABF6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7785-1CB9-425E-A4A1-1DF89F959D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70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7785-1CB9-425E-A4A1-1DF89F959DD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6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7785-1CB9-425E-A4A1-1DF89F959DD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84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7785-1CB9-425E-A4A1-1DF89F959DD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2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C983-26AC-43D0-978F-40549C42F96A}" type="datetime1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0CC-83E1-4848-B3F4-395D4923804E}" type="datetime1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C22-804C-4F91-AFD6-A9210A4140BA}" type="datetime1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EA0-AD12-4C1A-943A-CF04E67D162E}" type="datetime1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C9C3-EAA4-4EFE-BA22-4E71CAE3E270}" type="datetime1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D77B-30EC-4543-9C6F-F38864326044}" type="datetime1">
              <a:rPr lang="nl-NL" smtClean="0"/>
              <a:t>23-10-2017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1080-22F3-4D12-A326-5A05915979FC}" type="datetime1">
              <a:rPr lang="nl-NL" smtClean="0"/>
              <a:t>23-10-2017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18D-CF23-4E7F-BB07-5B5535B44AD4}" type="datetime1">
              <a:rPr lang="nl-NL" smtClean="0"/>
              <a:t>23-10-2017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CF76-9F79-44C3-9611-2F7EF25C8C67}" type="datetime1">
              <a:rPr lang="nl-NL" smtClean="0"/>
              <a:t>23-10-2017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527E-0FBD-436B-BDA8-1ADC4461C51E}" type="datetime1">
              <a:rPr lang="nl-NL" smtClean="0"/>
              <a:t>23-10-2017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858-329D-442C-A5CD-35CD5D76F573}" type="datetime1">
              <a:rPr lang="nl-NL" smtClean="0"/>
              <a:t>23-10-2017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7948-BA96-4229-99BF-8DB4F83FAB1E}" type="datetime1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MvdM EVP-meeting, 12 oktober 2017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86F5-88EA-E642-BA04-E826D338F72F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hyperlink" Target="mailto:Marc.vandermeer@uvt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27651" y="420661"/>
            <a:ext cx="2688739" cy="946489"/>
          </a:xfrm>
          <a:prstGeom prst="rect">
            <a:avLst/>
          </a:prstGeom>
        </p:spPr>
      </p:pic>
      <p:pic>
        <p:nvPicPr>
          <p:cNvPr id="7" name="Afbeelding 6" descr="afgesnedenswoosh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2819" y="1148731"/>
            <a:ext cx="5709269" cy="570926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36979" y="1708576"/>
            <a:ext cx="65850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 smtClean="0"/>
              <a:t>‘Toerusten en Innoveren’:</a:t>
            </a:r>
          </a:p>
          <a:p>
            <a:r>
              <a:rPr lang="nl-NL" sz="3200" b="1" i="1" dirty="0" smtClean="0"/>
              <a:t>Naar een toekomstbestendig bestel van onderwijs en arbeidsmarkt</a:t>
            </a:r>
            <a:endParaRPr lang="nl-NL" sz="3200" b="1" i="1" dirty="0"/>
          </a:p>
          <a:p>
            <a:endParaRPr lang="nl-NL" sz="3200" b="1" i="1" dirty="0" smtClean="0"/>
          </a:p>
          <a:p>
            <a:endParaRPr lang="nl-NL" b="1" i="1" dirty="0"/>
          </a:p>
          <a:p>
            <a:endParaRPr lang="nl-NL" b="1" i="1" dirty="0" smtClean="0"/>
          </a:p>
          <a:p>
            <a:r>
              <a:rPr lang="nl-NL" b="1" i="1" dirty="0" smtClean="0"/>
              <a:t>Marc van der Meer</a:t>
            </a:r>
          </a:p>
          <a:p>
            <a:r>
              <a:rPr lang="nl-NL" b="1" i="1" dirty="0" err="1" smtClean="0"/>
              <a:t>ReflecT</a:t>
            </a:r>
            <a:r>
              <a:rPr lang="nl-NL" b="1" i="1" dirty="0" smtClean="0"/>
              <a:t>, Tilburg </a:t>
            </a:r>
            <a:r>
              <a:rPr lang="nl-NL" b="1" i="1" dirty="0" err="1" smtClean="0"/>
              <a:t>Law</a:t>
            </a:r>
            <a:r>
              <a:rPr lang="nl-NL" b="1" i="1" dirty="0" smtClean="0"/>
              <a:t> School</a:t>
            </a:r>
          </a:p>
          <a:p>
            <a:r>
              <a:rPr lang="nl-NL" b="1" i="1" dirty="0" smtClean="0"/>
              <a:t>SER Brabant</a:t>
            </a:r>
          </a:p>
          <a:p>
            <a:endParaRPr lang="nl-NL" b="1" i="1" dirty="0" smtClean="0"/>
          </a:p>
          <a:p>
            <a:r>
              <a:rPr lang="nl-NL" b="1" i="1" dirty="0" smtClean="0"/>
              <a:t>EVP-meeting, Vanderlande</a:t>
            </a:r>
            <a:endParaRPr lang="nl-NL" b="1" i="1" dirty="0"/>
          </a:p>
          <a:p>
            <a:r>
              <a:rPr lang="nl-NL" b="1" i="1" dirty="0" smtClean="0"/>
              <a:t>Veghel, 12 oktober </a:t>
            </a:r>
            <a:r>
              <a:rPr lang="nl-NL" b="1" i="1" dirty="0"/>
              <a:t>2017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51365" y="1173911"/>
            <a:ext cx="5701181" cy="570118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5326" y="2233488"/>
            <a:ext cx="7226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3</a:t>
            </a:r>
            <a:r>
              <a:rPr lang="nl-NL" sz="2000" b="1" dirty="0"/>
              <a:t>. </a:t>
            </a:r>
            <a:r>
              <a:rPr lang="nl-NL" sz="2000" b="1" dirty="0" smtClean="0"/>
              <a:t>Ervaringen uit de praktijk</a:t>
            </a:r>
          </a:p>
          <a:p>
            <a:r>
              <a:rPr lang="nl-NL" sz="2000" dirty="0" smtClean="0"/>
              <a:t>Filmpje expertmeetings: https</a:t>
            </a:r>
            <a:r>
              <a:rPr lang="nl-NL" sz="2000" dirty="0"/>
              <a:t>://www.brabantadvies.com/nieuws/nieuws-2017/toekomstperspectief-onderwijs-en-arbeidsmarkt</a:t>
            </a:r>
            <a:r>
              <a:rPr lang="nl-NL" sz="2000" b="1" dirty="0" smtClean="0"/>
              <a:t>/ </a:t>
            </a:r>
          </a:p>
          <a:p>
            <a:r>
              <a:rPr lang="nl-NL" sz="2000" b="1" dirty="0" smtClean="0"/>
              <a:t> </a:t>
            </a:r>
            <a:endParaRPr lang="nl-NL" sz="2000" b="1" dirty="0"/>
          </a:p>
          <a:p>
            <a:r>
              <a:rPr lang="nl-NL" sz="2000" b="1" dirty="0" smtClean="0"/>
              <a:t>Speerpunten voor Brabant</a:t>
            </a:r>
            <a:endParaRPr lang="nl-NL" sz="2000" b="1" dirty="0"/>
          </a:p>
          <a:p>
            <a:pPr marL="457200" indent="-457200">
              <a:buAutoNum type="alphaUcPeriod"/>
            </a:pPr>
            <a:r>
              <a:rPr lang="nl-NL" sz="2000" b="1" dirty="0" smtClean="0"/>
              <a:t>Versterkte participatie</a:t>
            </a:r>
          </a:p>
          <a:p>
            <a:pPr marL="457200" indent="-457200">
              <a:buAutoNum type="alphaUcPeriod"/>
            </a:pPr>
            <a:r>
              <a:rPr lang="nl-NL" sz="2000" b="1" dirty="0" smtClean="0"/>
              <a:t>Positief leerklimaat</a:t>
            </a:r>
          </a:p>
          <a:p>
            <a:r>
              <a:rPr lang="nl-NL" sz="2000" b="1" dirty="0" smtClean="0"/>
              <a:t>C.    Gezekerde mobiliteit</a:t>
            </a:r>
            <a:endParaRPr lang="nl-NL" sz="2000" b="1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3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51365" y="1173911"/>
            <a:ext cx="5701181" cy="570118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5326" y="2233488"/>
            <a:ext cx="7226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Oproep: samen zorgen voor draagvlak</a:t>
            </a:r>
          </a:p>
          <a:p>
            <a:r>
              <a:rPr lang="nl-NL" sz="2000" dirty="0" smtClean="0"/>
              <a:t>Zes </a:t>
            </a:r>
            <a:r>
              <a:rPr lang="nl-NL" sz="2000" dirty="0"/>
              <a:t>mogelijke </a:t>
            </a:r>
            <a:r>
              <a:rPr lang="nl-NL" sz="2000" dirty="0" smtClean="0"/>
              <a:t>innovaties </a:t>
            </a:r>
            <a:r>
              <a:rPr lang="nl-NL" sz="2000" dirty="0" err="1" smtClean="0"/>
              <a:t>c.q.haalbare</a:t>
            </a:r>
            <a:r>
              <a:rPr lang="nl-NL" sz="2000" dirty="0" smtClean="0"/>
              <a:t> </a:t>
            </a:r>
            <a:r>
              <a:rPr lang="nl-NL" sz="2000" dirty="0"/>
              <a:t>vernieuwingen</a:t>
            </a:r>
          </a:p>
          <a:p>
            <a:r>
              <a:rPr lang="nl-NL" sz="2000" dirty="0"/>
              <a:t>die verder uitgewerkt moeten worden. </a:t>
            </a:r>
            <a:endParaRPr lang="nl-NL" sz="2000" dirty="0" smtClean="0"/>
          </a:p>
          <a:p>
            <a:r>
              <a:rPr lang="nl-NL" sz="2000" dirty="0" smtClean="0"/>
              <a:t>We </a:t>
            </a:r>
            <a:r>
              <a:rPr lang="nl-NL" sz="2000" dirty="0"/>
              <a:t>nodigen partijen uit om daar een concrete</a:t>
            </a:r>
          </a:p>
          <a:p>
            <a:r>
              <a:rPr lang="nl-NL" sz="2000" dirty="0"/>
              <a:t>bijdrage aan te </a:t>
            </a:r>
            <a:r>
              <a:rPr lang="nl-NL" sz="2000" dirty="0" smtClean="0"/>
              <a:t>leveren: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Aanleveren van goede ideeën en voorbeelden die navolging </a:t>
            </a:r>
            <a:r>
              <a:rPr lang="nl-NL" sz="2000" dirty="0"/>
              <a:t>verdienen. 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Daarna</a:t>
            </a:r>
            <a:r>
              <a:rPr lang="nl-NL" sz="2000" dirty="0"/>
              <a:t> </a:t>
            </a:r>
            <a:r>
              <a:rPr lang="nl-NL" sz="2000" dirty="0" smtClean="0"/>
              <a:t>afspraken </a:t>
            </a:r>
            <a:r>
              <a:rPr lang="nl-NL" sz="2000" dirty="0"/>
              <a:t>maken om te komen tot regiodeals.</a:t>
            </a:r>
            <a:endParaRPr lang="nl-NL" sz="2000" b="1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8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8253" y="10930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Oplossingsrichtingen: 6 innovaties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 smtClean="0"/>
          </a:p>
          <a:p>
            <a:pPr marL="0" indent="0">
              <a:buNone/>
            </a:pPr>
            <a:endParaRPr lang="nl-NL" sz="2000" b="1" dirty="0" smtClean="0"/>
          </a:p>
        </p:txBody>
      </p:sp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6" y="238100"/>
            <a:ext cx="1345907" cy="4737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53" y="1826509"/>
            <a:ext cx="6638925" cy="49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2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Oplossingsrichtingen (1)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 smtClean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 smtClean="0"/>
          </a:p>
          <a:p>
            <a:pPr marL="0" indent="0">
              <a:buNone/>
            </a:pPr>
            <a:endParaRPr lang="nl-NL" sz="2000" b="1" dirty="0"/>
          </a:p>
          <a:p>
            <a:pPr marL="400050" lvl="1" indent="0">
              <a:buNone/>
            </a:pPr>
            <a:r>
              <a:rPr lang="nl-NL" sz="1600" b="1" dirty="0" smtClean="0">
                <a:solidFill>
                  <a:srgbClr val="0070C0"/>
                </a:solidFill>
              </a:rPr>
              <a:t>-   Loopbaan APK</a:t>
            </a:r>
          </a:p>
          <a:p>
            <a:pPr marL="571500" lvl="1" indent="-171450">
              <a:buFontTx/>
              <a:buChar char="-"/>
            </a:pPr>
            <a:r>
              <a:rPr lang="nl-NL" sz="1600" b="1" dirty="0" smtClean="0">
                <a:solidFill>
                  <a:srgbClr val="0070C0"/>
                </a:solidFill>
              </a:rPr>
              <a:t>Talentenscan</a:t>
            </a:r>
            <a:endParaRPr lang="nl-NL" sz="1600" b="1" dirty="0">
              <a:solidFill>
                <a:srgbClr val="0070C0"/>
              </a:solidFill>
            </a:endParaRPr>
          </a:p>
          <a:p>
            <a:pPr marL="685800" lvl="1">
              <a:buFontTx/>
              <a:buChar char="-"/>
            </a:pPr>
            <a:endParaRPr lang="nl-NL" sz="1600" b="1" dirty="0" smtClean="0"/>
          </a:p>
          <a:p>
            <a:pPr marL="457200" indent="-457200">
              <a:buAutoNum type="arabicPeriod"/>
            </a:pPr>
            <a:endParaRPr lang="nl-NL" sz="2000" b="1" dirty="0" smtClean="0"/>
          </a:p>
          <a:p>
            <a:pPr marL="457200" indent="-457200">
              <a:buAutoNum type="arabicPeriod"/>
            </a:pPr>
            <a:endParaRPr lang="nl-NL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nl-NL" sz="1600" b="1" dirty="0">
              <a:solidFill>
                <a:srgbClr val="0070C0"/>
              </a:solidFill>
            </a:endParaRPr>
          </a:p>
        </p:txBody>
      </p:sp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6" y="238100"/>
            <a:ext cx="1345907" cy="473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61674" r="67373" b="29187"/>
          <a:stretch/>
        </p:blipFill>
        <p:spPr bwMode="auto">
          <a:xfrm>
            <a:off x="457198" y="2247365"/>
            <a:ext cx="3503053" cy="9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0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Oplossingsrichtingen(2)</a:t>
            </a:r>
            <a:endParaRPr lang="nl-NL" sz="1600" b="1" dirty="0" smtClean="0"/>
          </a:p>
          <a:p>
            <a:pPr marL="0" indent="0">
              <a:buNone/>
            </a:pPr>
            <a:r>
              <a:rPr lang="nl-NL" sz="2000" b="1" dirty="0"/>
              <a:t>Specifieke doelgroepen een perspectiefjaar bieden (</a:t>
            </a:r>
            <a:r>
              <a:rPr lang="nl-NL" sz="2000" b="1" dirty="0" err="1"/>
              <a:t>Sw</a:t>
            </a:r>
            <a:r>
              <a:rPr lang="nl-NL" sz="2000" b="1" dirty="0"/>
              <a:t> ‘</a:t>
            </a:r>
            <a:r>
              <a:rPr lang="nl-NL" sz="2000" b="1" dirty="0" err="1"/>
              <a:t>ers</a:t>
            </a:r>
            <a:r>
              <a:rPr lang="nl-NL" sz="2000" b="1" dirty="0"/>
              <a:t>, </a:t>
            </a:r>
            <a:r>
              <a:rPr lang="nl-NL" sz="2000" b="1" dirty="0" err="1"/>
              <a:t>NUGérs</a:t>
            </a:r>
            <a:r>
              <a:rPr lang="nl-NL" sz="2000" b="1" dirty="0"/>
              <a:t>, vluchtelingen etc</a:t>
            </a:r>
            <a:r>
              <a:rPr lang="nl-NL" sz="2000" b="1" dirty="0" smtClean="0"/>
              <a:t>.)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 smtClean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lvl="1">
              <a:buFontTx/>
              <a:buChar char="-"/>
            </a:pPr>
            <a:r>
              <a:rPr lang="nl-NL" sz="1600" b="1" dirty="0">
                <a:solidFill>
                  <a:srgbClr val="0070C0"/>
                </a:solidFill>
              </a:rPr>
              <a:t>Samenwerking met leren en werken</a:t>
            </a:r>
          </a:p>
          <a:p>
            <a:pPr lvl="1">
              <a:buFontTx/>
              <a:buChar char="-"/>
            </a:pPr>
            <a:r>
              <a:rPr lang="nl-NL" sz="1600" b="1" dirty="0">
                <a:solidFill>
                  <a:srgbClr val="0070C0"/>
                </a:solidFill>
              </a:rPr>
              <a:t>Doorlopende leerlijn ontwikkelen</a:t>
            </a:r>
          </a:p>
          <a:p>
            <a:pPr lvl="1">
              <a:buFontTx/>
              <a:buChar char="-"/>
            </a:pPr>
            <a:r>
              <a:rPr lang="nl-NL" sz="1600" b="1" dirty="0" smtClean="0">
                <a:solidFill>
                  <a:srgbClr val="0070C0"/>
                </a:solidFill>
              </a:rPr>
              <a:t>Inkomenssuppletie</a:t>
            </a:r>
          </a:p>
          <a:p>
            <a:pPr lvl="1">
              <a:buFontTx/>
              <a:buChar char="-"/>
            </a:pPr>
            <a:endParaRPr lang="nl-NL" sz="16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nl-NL" sz="1600" b="1" dirty="0" smtClean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endParaRPr lang="nl-NL" sz="1600" b="1" dirty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endParaRPr lang="nl-NL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6" y="238100"/>
            <a:ext cx="1345907" cy="47378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3" t="62659" r="46600" b="28953"/>
          <a:stretch/>
        </p:blipFill>
        <p:spPr bwMode="auto">
          <a:xfrm>
            <a:off x="236732" y="2694747"/>
            <a:ext cx="5016321" cy="14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6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Oplossingsrichtingen </a:t>
            </a:r>
            <a:r>
              <a:rPr lang="nl-NL" sz="1600" b="1" dirty="0" smtClean="0"/>
              <a:t>(3)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 smtClean="0"/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endParaRPr lang="nl-NL" sz="1600" b="1" dirty="0" smtClean="0"/>
          </a:p>
          <a:p>
            <a:pPr marL="0" indent="0">
              <a:buNone/>
            </a:pPr>
            <a:endParaRPr lang="nl-NL" sz="2000" b="1" dirty="0"/>
          </a:p>
          <a:p>
            <a:pPr marL="400050" lvl="1" indent="0">
              <a:buNone/>
            </a:pPr>
            <a:r>
              <a:rPr lang="nl-NL" sz="1600" b="1" dirty="0" smtClean="0"/>
              <a:t>3.Herwaardering Praktijk Onderwijs en vmbo-onderwijs</a:t>
            </a: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LOB</a:t>
            </a: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Nieuwe vakken</a:t>
            </a: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Samenwerking met gemeenten</a:t>
            </a: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Benutten lokale infrastructuur</a:t>
            </a:r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 smtClean="0"/>
          </a:p>
        </p:txBody>
      </p:sp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6" y="238100"/>
            <a:ext cx="1345907" cy="4737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1" t="60970" r="26514" b="27136"/>
          <a:stretch/>
        </p:blipFill>
        <p:spPr bwMode="auto">
          <a:xfrm>
            <a:off x="837127" y="2034862"/>
            <a:ext cx="3644721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Oplossingsrichtingen </a:t>
            </a:r>
            <a:r>
              <a:rPr lang="nl-NL" sz="1600" b="1" dirty="0" smtClean="0">
                <a:sym typeface="Wingdings" panose="05000000000000000000" pitchFamily="2" charset="2"/>
              </a:rPr>
              <a:t>(4)</a:t>
            </a:r>
            <a:endParaRPr lang="nl-NL" sz="1600" b="1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r>
              <a:rPr lang="nl-NL" sz="1600" b="1" dirty="0" smtClean="0"/>
              <a:t>4.Flexibel en modulair deeltijdonderwijs (</a:t>
            </a:r>
            <a:r>
              <a:rPr lang="nl-NL" sz="1600" b="1" dirty="0" err="1" smtClean="0"/>
              <a:t>mbo,hbo</a:t>
            </a:r>
            <a:r>
              <a:rPr lang="nl-NL" sz="1600" b="1" dirty="0" smtClean="0"/>
              <a:t>)</a:t>
            </a:r>
          </a:p>
          <a:p>
            <a:pPr marL="857250" lvl="1" indent="-457200"/>
            <a:r>
              <a:rPr lang="nl-NL" sz="1600" b="1" dirty="0" smtClean="0">
                <a:solidFill>
                  <a:srgbClr val="0070C0"/>
                </a:solidFill>
              </a:rPr>
              <a:t>Modulair onderwijs </a:t>
            </a:r>
          </a:p>
          <a:p>
            <a:pPr marL="857250" lvl="1" indent="-457200"/>
            <a:r>
              <a:rPr lang="nl-NL" sz="1600" b="1" dirty="0" smtClean="0">
                <a:solidFill>
                  <a:srgbClr val="0070C0"/>
                </a:solidFill>
              </a:rPr>
              <a:t>Persoonlijk budget gerelateerd aan DIGID</a:t>
            </a:r>
          </a:p>
          <a:p>
            <a:pPr marL="857250" lvl="1" indent="-457200"/>
            <a:r>
              <a:rPr lang="nl-NL" sz="1600" b="1" dirty="0" err="1" smtClean="0">
                <a:solidFill>
                  <a:srgbClr val="0070C0"/>
                </a:solidFill>
              </a:rPr>
              <a:t>Associate</a:t>
            </a:r>
            <a:r>
              <a:rPr lang="nl-NL" sz="1600" b="1" dirty="0" smtClean="0">
                <a:solidFill>
                  <a:srgbClr val="0070C0"/>
                </a:solidFill>
              </a:rPr>
              <a:t> </a:t>
            </a:r>
            <a:r>
              <a:rPr lang="nl-NL" sz="1600" b="1" dirty="0" err="1" smtClean="0">
                <a:solidFill>
                  <a:srgbClr val="0070C0"/>
                </a:solidFill>
              </a:rPr>
              <a:t>degree</a:t>
            </a:r>
            <a:r>
              <a:rPr lang="nl-NL" sz="1600" b="1" dirty="0" smtClean="0">
                <a:solidFill>
                  <a:srgbClr val="0070C0"/>
                </a:solidFill>
              </a:rPr>
              <a:t> </a:t>
            </a:r>
          </a:p>
          <a:p>
            <a:pPr marL="857250" lvl="1" indent="-457200"/>
            <a:r>
              <a:rPr lang="nl-NL" sz="1600" b="1" dirty="0" smtClean="0">
                <a:solidFill>
                  <a:srgbClr val="0070C0"/>
                </a:solidFill>
              </a:rPr>
              <a:t>Multilevel opleiden</a:t>
            </a:r>
          </a:p>
          <a:p>
            <a:pPr marL="857250" lvl="1" indent="-457200"/>
            <a:r>
              <a:rPr lang="nl-NL" sz="1600" b="1" dirty="0" smtClean="0">
                <a:solidFill>
                  <a:srgbClr val="0070C0"/>
                </a:solidFill>
              </a:rPr>
              <a:t>Koppeling vmbo en mbo 3</a:t>
            </a:r>
          </a:p>
          <a:p>
            <a:pPr marL="857250" lvl="1" indent="-457200"/>
            <a:endParaRPr lang="nl-NL" sz="1600" b="1" dirty="0">
              <a:solidFill>
                <a:srgbClr val="0070C0"/>
              </a:solidFill>
            </a:endParaRPr>
          </a:p>
        </p:txBody>
      </p:sp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6" y="238100"/>
            <a:ext cx="1345907" cy="473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55476" r="68310" b="28123"/>
          <a:stretch/>
        </p:blipFill>
        <p:spPr bwMode="auto">
          <a:xfrm>
            <a:off x="766293" y="2047742"/>
            <a:ext cx="3515932" cy="168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9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Oplossingsrichtingen:</a:t>
            </a:r>
            <a:endParaRPr lang="nl-NL" sz="1600" b="1" dirty="0" smtClean="0"/>
          </a:p>
          <a:p>
            <a:pPr marL="0" indent="0">
              <a:buNone/>
            </a:pPr>
            <a:endParaRPr lang="nl-NL" sz="20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/>
          </a:p>
          <a:p>
            <a:pPr marL="400050" lvl="1" indent="0">
              <a:buNone/>
            </a:pPr>
            <a:r>
              <a:rPr lang="nl-NL" sz="1600" b="1" dirty="0" smtClean="0"/>
              <a:t>5. Hybride combinaties van leren en werken</a:t>
            </a: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Opleiden uit stageperiode</a:t>
            </a:r>
          </a:p>
          <a:p>
            <a:pPr marL="685800" lvl="1"/>
            <a:r>
              <a:rPr lang="nl-NL" sz="1600" b="1" dirty="0">
                <a:solidFill>
                  <a:srgbClr val="0070C0"/>
                </a:solidFill>
              </a:rPr>
              <a:t>B</a:t>
            </a:r>
            <a:r>
              <a:rPr lang="nl-NL" sz="1600" b="1" dirty="0" smtClean="0">
                <a:solidFill>
                  <a:srgbClr val="0070C0"/>
                </a:solidFill>
              </a:rPr>
              <a:t>evorderen hybride opleidingen</a:t>
            </a: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Kennisuitwisseling docenten en werknemers</a:t>
            </a: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Afstemmen </a:t>
            </a:r>
            <a:r>
              <a:rPr lang="nl-NL" sz="1600" b="1" smtClean="0">
                <a:solidFill>
                  <a:srgbClr val="0070C0"/>
                </a:solidFill>
              </a:rPr>
              <a:t>met bedrijfscyclus</a:t>
            </a:r>
            <a:endParaRPr lang="nl-NL" sz="1600" b="1" dirty="0" smtClean="0">
              <a:solidFill>
                <a:srgbClr val="0070C0"/>
              </a:solidFill>
            </a:endParaRPr>
          </a:p>
          <a:p>
            <a:pPr marL="685800" lvl="1"/>
            <a:r>
              <a:rPr lang="nl-NL" sz="1600" b="1" dirty="0" smtClean="0">
                <a:solidFill>
                  <a:srgbClr val="0070C0"/>
                </a:solidFill>
              </a:rPr>
              <a:t>Centra voor vakopleidingen</a:t>
            </a:r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 smtClean="0"/>
          </a:p>
          <a:p>
            <a:pPr marL="457200" indent="-457200">
              <a:buAutoNum type="arabicPeriod"/>
            </a:pPr>
            <a:endParaRPr lang="nl-NL" sz="2000" b="1" dirty="0"/>
          </a:p>
        </p:txBody>
      </p:sp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6" y="238100"/>
            <a:ext cx="1345907" cy="4737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61393" r="49083" b="29054"/>
          <a:stretch/>
        </p:blipFill>
        <p:spPr bwMode="auto">
          <a:xfrm>
            <a:off x="862886" y="2039692"/>
            <a:ext cx="2923504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4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4. Oplossingsrichtingen</a:t>
            </a:r>
            <a:endParaRPr lang="nl-NL" sz="1600" b="1" dirty="0" smtClean="0"/>
          </a:p>
          <a:p>
            <a:pPr marL="0" indent="0">
              <a:buNone/>
            </a:pPr>
            <a:endParaRPr lang="nl-NL" sz="20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endParaRPr lang="nl-NL" sz="1600" b="1" dirty="0"/>
          </a:p>
          <a:p>
            <a:pPr marL="400050" lvl="1" indent="0">
              <a:buNone/>
            </a:pPr>
            <a:endParaRPr lang="nl-NL" sz="1600" b="1" dirty="0" smtClean="0"/>
          </a:p>
          <a:p>
            <a:pPr marL="400050" lvl="1" indent="0">
              <a:buNone/>
            </a:pPr>
            <a:r>
              <a:rPr lang="nl-NL" sz="1600" b="1" dirty="0" smtClean="0"/>
              <a:t>6. Regionale fondsen voor (</a:t>
            </a:r>
            <a:r>
              <a:rPr lang="nl-NL" sz="1600" b="1" dirty="0" err="1" smtClean="0"/>
              <a:t>inter</a:t>
            </a:r>
            <a:r>
              <a:rPr lang="nl-NL" sz="1600" b="1" dirty="0" smtClean="0"/>
              <a:t>) sectorale mobiliteit </a:t>
            </a:r>
          </a:p>
          <a:p>
            <a:pPr marL="685800" lvl="1">
              <a:buFontTx/>
              <a:buChar char="-"/>
            </a:pPr>
            <a:r>
              <a:rPr lang="nl-NL" sz="1600" b="1" dirty="0" smtClean="0">
                <a:solidFill>
                  <a:srgbClr val="0070C0"/>
                </a:solidFill>
              </a:rPr>
              <a:t>Personeel in Transitie (PIT)</a:t>
            </a:r>
          </a:p>
          <a:p>
            <a:pPr marL="685800" lvl="1">
              <a:buFontTx/>
              <a:buChar char="-"/>
            </a:pPr>
            <a:r>
              <a:rPr lang="nl-NL" sz="1600" b="1" dirty="0" err="1" smtClean="0">
                <a:solidFill>
                  <a:srgbClr val="0070C0"/>
                </a:solidFill>
              </a:rPr>
              <a:t>Bewustwordingcampagnes</a:t>
            </a:r>
            <a:endParaRPr lang="nl-NL" sz="1600" b="1" dirty="0" smtClean="0">
              <a:solidFill>
                <a:srgbClr val="0070C0"/>
              </a:solidFill>
            </a:endParaRPr>
          </a:p>
          <a:p>
            <a:pPr marL="685800" lvl="1">
              <a:buFontTx/>
              <a:buChar char="-"/>
            </a:pPr>
            <a:r>
              <a:rPr lang="nl-NL" sz="1600" b="1" dirty="0" smtClean="0">
                <a:solidFill>
                  <a:srgbClr val="0070C0"/>
                </a:solidFill>
              </a:rPr>
              <a:t>Toegankelijke financiering scholing</a:t>
            </a:r>
          </a:p>
          <a:p>
            <a:pPr marL="685800" lvl="1">
              <a:buFontTx/>
              <a:buChar char="-"/>
            </a:pPr>
            <a:r>
              <a:rPr lang="nl-NL" sz="1600" b="1" dirty="0" smtClean="0">
                <a:solidFill>
                  <a:srgbClr val="0070C0"/>
                </a:solidFill>
              </a:rPr>
              <a:t>Werken met rolmodellen</a:t>
            </a:r>
          </a:p>
          <a:p>
            <a:pPr marL="400050" lvl="1" indent="0">
              <a:buNone/>
            </a:pPr>
            <a:endParaRPr lang="nl-NL" sz="1600" b="1" dirty="0" smtClean="0"/>
          </a:p>
          <a:p>
            <a:pPr marL="457200" indent="-457200">
              <a:buAutoNum type="arabicPeriod"/>
            </a:pPr>
            <a:endParaRPr lang="nl-NL" sz="2000" b="1" dirty="0"/>
          </a:p>
        </p:txBody>
      </p:sp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6" y="238100"/>
            <a:ext cx="1345907" cy="47378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2" t="53960" r="28028" b="28137"/>
          <a:stretch/>
        </p:blipFill>
        <p:spPr bwMode="auto">
          <a:xfrm>
            <a:off x="746975" y="1912512"/>
            <a:ext cx="3361386" cy="184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9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2819" y="1156819"/>
            <a:ext cx="5701181" cy="570118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61352" y="2318264"/>
            <a:ext cx="63719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5. Een open proces voor meer draagvlak</a:t>
            </a:r>
          </a:p>
          <a:p>
            <a:endParaRPr lang="nl-NL" sz="20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SER </a:t>
            </a:r>
            <a:r>
              <a:rPr lang="nl-NL" sz="2000" dirty="0"/>
              <a:t>7 september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Pact </a:t>
            </a:r>
            <a:r>
              <a:rPr lang="nl-NL" sz="2000" dirty="0"/>
              <a:t>28 </a:t>
            </a:r>
            <a:r>
              <a:rPr lang="nl-NL" sz="2000" dirty="0" smtClean="0"/>
              <a:t>september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12 </a:t>
            </a:r>
            <a:r>
              <a:rPr lang="nl-NL" sz="2000" dirty="0"/>
              <a:t>oktober conferentie EU fractie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Bilateraal </a:t>
            </a:r>
            <a:r>
              <a:rPr lang="nl-NL" sz="2000" dirty="0"/>
              <a:t>met sleutelpartijen (onderwijs, BZW etc.)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In </a:t>
            </a:r>
            <a:r>
              <a:rPr lang="nl-NL" sz="2000" dirty="0"/>
              <a:t>oktober SER (en andere raden)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Arbeidsmarktconferentie </a:t>
            </a:r>
            <a:r>
              <a:rPr lang="nl-NL" sz="2000" dirty="0"/>
              <a:t>- 22 </a:t>
            </a:r>
            <a:r>
              <a:rPr lang="nl-NL" sz="2000" dirty="0" smtClean="0"/>
              <a:t>november</a:t>
            </a:r>
          </a:p>
          <a:p>
            <a:pPr lvl="0"/>
            <a:endParaRPr lang="nl-NL" sz="2000" dirty="0"/>
          </a:p>
          <a:p>
            <a:pPr lvl="0"/>
            <a:r>
              <a:rPr lang="nl-NL" sz="2000" dirty="0" smtClean="0"/>
              <a:t>Hoe verzamelen we commitment? </a:t>
            </a:r>
          </a:p>
          <a:p>
            <a:pPr lvl="0"/>
            <a:r>
              <a:rPr lang="nl-NL" sz="2000" dirty="0" smtClean="0"/>
              <a:t>Goede voorbeelden? </a:t>
            </a:r>
          </a:p>
          <a:p>
            <a:pPr lvl="0"/>
            <a:endParaRPr lang="nl-NL" sz="2000" dirty="0"/>
          </a:p>
          <a:p>
            <a:endParaRPr lang="nl-NL" sz="2000" b="1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7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27651" y="420661"/>
            <a:ext cx="2688739" cy="946489"/>
          </a:xfrm>
          <a:prstGeom prst="rect">
            <a:avLst/>
          </a:prstGeom>
        </p:spPr>
      </p:pic>
      <p:pic>
        <p:nvPicPr>
          <p:cNvPr id="7" name="Afbeelding 6" descr="afgesnedenswoosh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2819" y="1148731"/>
            <a:ext cx="5709269" cy="570926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t="13290" r="28099" b="5603"/>
          <a:stretch/>
        </p:blipFill>
        <p:spPr bwMode="auto">
          <a:xfrm>
            <a:off x="1210615" y="1759494"/>
            <a:ext cx="5409126" cy="439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4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442819" y="1156819"/>
            <a:ext cx="5701181" cy="570118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61352" y="2318264"/>
            <a:ext cx="6371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Suggesties? </a:t>
            </a:r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r>
              <a:rPr lang="nl-NL" sz="2000" b="1" dirty="0" smtClean="0"/>
              <a:t>Dank voor uw aandacht!</a:t>
            </a:r>
          </a:p>
          <a:p>
            <a:endParaRPr lang="nl-NL" sz="2000" b="1" dirty="0"/>
          </a:p>
          <a:p>
            <a:endParaRPr lang="nl-NL" sz="2000" b="1" dirty="0" smtClean="0"/>
          </a:p>
          <a:p>
            <a:r>
              <a:rPr lang="nl-NL" sz="2000" b="1" dirty="0" smtClean="0">
                <a:hlinkClick r:id="rId7"/>
              </a:rPr>
              <a:t>Marc.vandermeer@uvt.nl</a:t>
            </a:r>
            <a:endParaRPr lang="nl-NL" sz="2000" b="1" dirty="0" smtClean="0"/>
          </a:p>
          <a:p>
            <a:r>
              <a:rPr lang="nl-NL" sz="2000" b="1" dirty="0" smtClean="0"/>
              <a:t>06 12 69 09 22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MvdM</a:t>
            </a:r>
            <a:r>
              <a:rPr lang="nl-NL" dirty="0" smtClean="0"/>
              <a:t> EVP-meeting, 12 oktober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1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442819" y="1156819"/>
            <a:ext cx="5701181" cy="570118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7026" r="24930" b="68075"/>
          <a:stretch/>
        </p:blipFill>
        <p:spPr bwMode="auto">
          <a:xfrm>
            <a:off x="321973" y="2517819"/>
            <a:ext cx="7701566" cy="166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442819" y="1156819"/>
            <a:ext cx="5701181" cy="570118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98615" y="2205376"/>
            <a:ext cx="7226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Urgentie</a:t>
            </a:r>
          </a:p>
          <a:p>
            <a:pPr lvl="0"/>
            <a:endParaRPr lang="nl-NL" sz="1600" b="1" dirty="0" smtClean="0"/>
          </a:p>
          <a:p>
            <a:pPr lvl="0"/>
            <a:endParaRPr lang="nl-NL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Mismatch arbeidsmarkt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Onomkeerbare trends: digitalisering, robotisering, technologisering, big data</a:t>
            </a:r>
          </a:p>
          <a:p>
            <a:pPr lvl="0"/>
            <a:endParaRPr lang="nl-NL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Traditionele beroepen veranderen of verdwijnen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Ontgroening en vergrijzing</a:t>
            </a:r>
          </a:p>
          <a:p>
            <a:pPr lvl="0"/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Eisen aan burgers die niet altijd zelfredzaam zijn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Er is een actieagenda nodig in Brabant.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endParaRPr lang="nl-NL" sz="1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9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2819" y="1156819"/>
            <a:ext cx="5701181" cy="570118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66892" y="1790399"/>
            <a:ext cx="72264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Probleemstelling</a:t>
            </a:r>
          </a:p>
          <a:p>
            <a:endParaRPr lang="nl-NL" sz="1600" b="1" dirty="0"/>
          </a:p>
          <a:p>
            <a:r>
              <a:rPr lang="nl-NL" sz="1600" dirty="0" smtClean="0"/>
              <a:t>Welke </a:t>
            </a:r>
            <a:r>
              <a:rPr lang="nl-NL" sz="1600" dirty="0"/>
              <a:t>strategie </a:t>
            </a:r>
            <a:r>
              <a:rPr lang="nl-NL" sz="1600" dirty="0" smtClean="0"/>
              <a:t>dient </a:t>
            </a:r>
            <a:r>
              <a:rPr lang="nl-NL" sz="1600" dirty="0"/>
              <a:t>de komende </a:t>
            </a:r>
            <a:r>
              <a:rPr lang="nl-NL" sz="1600" dirty="0" smtClean="0"/>
              <a:t>4 tot 8 jaar </a:t>
            </a:r>
            <a:r>
              <a:rPr lang="nl-NL" sz="1600" dirty="0"/>
              <a:t>(</a:t>
            </a:r>
            <a:r>
              <a:rPr lang="nl-NL" sz="1600" dirty="0" smtClean="0"/>
              <a:t>2017-2021-2025) </a:t>
            </a:r>
            <a:r>
              <a:rPr lang="nl-NL" sz="1600" dirty="0"/>
              <a:t>bewandeld te worden om een evenwichtige, kwalitatief hoogstaande en duurzame </a:t>
            </a:r>
            <a:r>
              <a:rPr lang="nl-NL" sz="1600" dirty="0" smtClean="0"/>
              <a:t>(en daarmee toekomstbestendige</a:t>
            </a:r>
            <a:r>
              <a:rPr lang="nl-NL" sz="1600" dirty="0"/>
              <a:t>) sociaaleconomische  structuur en arbeidsmarkt te realiseren in de provincie Noord-Brabant</a:t>
            </a:r>
            <a:r>
              <a:rPr lang="nl-NL" sz="1600" dirty="0" smtClean="0"/>
              <a:t>?</a:t>
            </a:r>
          </a:p>
          <a:p>
            <a:endParaRPr lang="nl-NL" sz="1600" dirty="0" smtClean="0"/>
          </a:p>
          <a:p>
            <a:endParaRPr lang="nl-NL" sz="1600" b="1" dirty="0" smtClean="0"/>
          </a:p>
          <a:p>
            <a:endParaRPr lang="nl-NL" sz="2000" b="1" dirty="0"/>
          </a:p>
          <a:p>
            <a:endParaRPr lang="nl-NL" sz="1600" b="1" dirty="0" smtClean="0"/>
          </a:p>
          <a:p>
            <a:r>
              <a:rPr lang="nl-NL" sz="1600" b="1" dirty="0" smtClean="0"/>
              <a:t>Naar </a:t>
            </a:r>
            <a:r>
              <a:rPr lang="nl-NL" sz="1600" b="1" dirty="0"/>
              <a:t>een Brabants akkoord c.q. regiodeals?</a:t>
            </a:r>
          </a:p>
          <a:p>
            <a:pPr lvl="0"/>
            <a:endParaRPr lang="nl-NL" sz="1600" dirty="0"/>
          </a:p>
          <a:p>
            <a:endParaRPr lang="nl-NL" sz="1600" dirty="0"/>
          </a:p>
        </p:txBody>
      </p:sp>
      <p:sp>
        <p:nvSpPr>
          <p:cNvPr id="6" name="PIJL-OMLAAG 5"/>
          <p:cNvSpPr/>
          <p:nvPr/>
        </p:nvSpPr>
        <p:spPr>
          <a:xfrm>
            <a:off x="1085705" y="3564254"/>
            <a:ext cx="484632" cy="3684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9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2819" y="1156819"/>
            <a:ext cx="5701181" cy="570118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98615" y="2205376"/>
            <a:ext cx="7226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2000" b="1" dirty="0" smtClean="0"/>
          </a:p>
          <a:p>
            <a:pPr lvl="0"/>
            <a:r>
              <a:rPr lang="nl-NL" sz="1600" b="1" dirty="0" smtClean="0"/>
              <a:t>Missie</a:t>
            </a:r>
          </a:p>
          <a:p>
            <a:pPr lvl="0"/>
            <a:endParaRPr lang="nl-NL" sz="1600" b="1" dirty="0" smtClean="0"/>
          </a:p>
          <a:p>
            <a:pPr lvl="0"/>
            <a:r>
              <a:rPr lang="nl-NL" sz="1600" dirty="0"/>
              <a:t>Het </a:t>
            </a:r>
            <a:r>
              <a:rPr lang="nl-NL" sz="1600" dirty="0" smtClean="0"/>
              <a:t>uitgangspunt: 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Er is  </a:t>
            </a:r>
            <a:r>
              <a:rPr lang="nl-NL" sz="1600" dirty="0"/>
              <a:t>behoefte </a:t>
            </a:r>
            <a:r>
              <a:rPr lang="nl-NL" sz="1600" dirty="0" smtClean="0"/>
              <a:t>aan samenhangend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sociaal,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economisch </a:t>
            </a:r>
            <a:r>
              <a:rPr lang="nl-NL" sz="1600" dirty="0"/>
              <a:t>en </a:t>
            </a:r>
            <a:endParaRPr lang="nl-NL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onderwijsbeleid</a:t>
            </a:r>
            <a:r>
              <a:rPr lang="nl-NL" sz="1600" dirty="0"/>
              <a:t>, </a:t>
            </a:r>
            <a:endParaRPr lang="nl-NL" sz="1600" dirty="0" smtClean="0"/>
          </a:p>
          <a:p>
            <a:pPr lvl="0"/>
            <a:r>
              <a:rPr lang="nl-NL" sz="1600" dirty="0" smtClean="0"/>
              <a:t>op </a:t>
            </a:r>
            <a:r>
              <a:rPr lang="nl-NL" sz="1600" dirty="0"/>
              <a:t>grond van de veronderstelling dat door de veranderingen in de economie naast innovaties in de productiestructuur ook aanpassingen in de onderwijs en sociale agenda nodig zijn. </a:t>
            </a:r>
            <a:endParaRPr lang="nl-NL" sz="1600" dirty="0" smtClean="0"/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Kern: toerusting </a:t>
            </a:r>
            <a:r>
              <a:rPr lang="nl-NL" sz="1600" dirty="0"/>
              <a:t>en innovatie. </a:t>
            </a:r>
            <a:endParaRPr lang="nl-NL" sz="1600" dirty="0" smtClean="0"/>
          </a:p>
          <a:p>
            <a:pPr lvl="0"/>
            <a:endParaRPr lang="nl-NL" sz="1600" b="1" dirty="0"/>
          </a:p>
          <a:p>
            <a:pPr lvl="0"/>
            <a:endParaRPr lang="nl-NL" sz="1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7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rabantAdvies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7147" y="238100"/>
            <a:ext cx="1345907" cy="473786"/>
          </a:xfrm>
          <a:prstGeom prst="rect">
            <a:avLst/>
          </a:prstGeom>
        </p:spPr>
      </p:pic>
      <p:pic>
        <p:nvPicPr>
          <p:cNvPr id="8" name="Afbeelding 7" descr="afgesnedenswoosh20%tran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2819" y="1156819"/>
            <a:ext cx="5701181" cy="570118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56676" y="2179734"/>
            <a:ext cx="73518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Wat betekenen deze opgaven voor korte en lange termijn?</a:t>
            </a:r>
          </a:p>
          <a:p>
            <a:endParaRPr lang="nl-NL" sz="2000" b="1" dirty="0" smtClean="0"/>
          </a:p>
          <a:p>
            <a:r>
              <a:rPr lang="nl-NL" sz="1600" dirty="0" smtClean="0"/>
              <a:t>- Meer </a:t>
            </a:r>
            <a:r>
              <a:rPr lang="nl-NL" sz="1600" dirty="0"/>
              <a:t>dan productiviteit </a:t>
            </a:r>
            <a:r>
              <a:rPr lang="nl-NL" sz="1600" dirty="0" smtClean="0"/>
              <a:t>alleen, ook </a:t>
            </a:r>
            <a:r>
              <a:rPr lang="nl-NL" sz="1600" dirty="0"/>
              <a:t>vitaliteit, </a:t>
            </a:r>
            <a:r>
              <a:rPr lang="nl-NL" sz="1600" dirty="0" smtClean="0"/>
              <a:t>veerkracht, </a:t>
            </a:r>
            <a:r>
              <a:rPr lang="nl-NL" sz="1600" dirty="0"/>
              <a:t>weerbaarheid en </a:t>
            </a:r>
            <a:r>
              <a:rPr lang="nl-NL" sz="1600" dirty="0" smtClean="0"/>
              <a:t>wendbaarheid voor werkgever en werknemer</a:t>
            </a:r>
          </a:p>
          <a:p>
            <a:endParaRPr lang="nl-NL" sz="1600" dirty="0"/>
          </a:p>
          <a:p>
            <a:r>
              <a:rPr lang="nl-NL" sz="1600" dirty="0" smtClean="0"/>
              <a:t>- Verschuiving binnen de economische orde: technologische en sociale innovatie </a:t>
            </a:r>
          </a:p>
          <a:p>
            <a:endParaRPr lang="nl-NL" sz="1600" dirty="0"/>
          </a:p>
          <a:p>
            <a:r>
              <a:rPr lang="nl-NL" sz="1600" dirty="0" smtClean="0"/>
              <a:t>- Ombuiging naar versterkte maatschappelijke participatie, een gezekerde </a:t>
            </a:r>
            <a:r>
              <a:rPr lang="nl-NL" sz="1600" dirty="0"/>
              <a:t>mobiliteit voor werkgever en werknemer en </a:t>
            </a:r>
            <a:r>
              <a:rPr lang="nl-NL" sz="1600" dirty="0" smtClean="0"/>
              <a:t>een positieve leercultuur op alle niveaus</a:t>
            </a:r>
            <a:endParaRPr lang="nl-NL" sz="1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4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met pijl 6"/>
          <p:cNvCxnSpPr/>
          <p:nvPr/>
        </p:nvCxnSpPr>
        <p:spPr>
          <a:xfrm>
            <a:off x="5587587" y="2049567"/>
            <a:ext cx="1144653" cy="166746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6012160" y="1752748"/>
            <a:ext cx="1080120" cy="16662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3317690" y="4754559"/>
            <a:ext cx="2550454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3212232" y="4221088"/>
            <a:ext cx="26559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1475656" y="1752748"/>
            <a:ext cx="1046271" cy="16662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1885308" y="2049568"/>
            <a:ext cx="979054" cy="15954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2995299" y="67262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Arbeidsmarkt</a:t>
            </a:r>
            <a:endParaRPr lang="nl-NL" sz="2400" dirty="0"/>
          </a:p>
        </p:txBody>
      </p:sp>
      <p:sp>
        <p:nvSpPr>
          <p:cNvPr id="16" name="Rechthoek 15"/>
          <p:cNvSpPr/>
          <p:nvPr/>
        </p:nvSpPr>
        <p:spPr>
          <a:xfrm>
            <a:off x="827584" y="4005064"/>
            <a:ext cx="21154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Huishoudens</a:t>
            </a:r>
            <a:endParaRPr lang="nl-NL" sz="2400" dirty="0"/>
          </a:p>
        </p:txBody>
      </p:sp>
      <p:sp>
        <p:nvSpPr>
          <p:cNvPr id="17" name="Rechthoek 16"/>
          <p:cNvSpPr/>
          <p:nvPr/>
        </p:nvSpPr>
        <p:spPr>
          <a:xfrm>
            <a:off x="6293356" y="4005064"/>
            <a:ext cx="20950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Onderwijs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90535" y="172016"/>
            <a:ext cx="819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Toerusten en innoveren veronderstelt wisselwerking tussen domeinen</a:t>
            </a:r>
            <a:endParaRPr lang="nl-NL" sz="20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9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Coordinatiemechanismen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de markt</a:t>
            </a:r>
          </a:p>
          <a:p>
            <a:endParaRPr lang="nl-NL" dirty="0"/>
          </a:p>
          <a:p>
            <a:r>
              <a:rPr lang="nl-NL" dirty="0" smtClean="0"/>
              <a:t>2. instituties</a:t>
            </a:r>
          </a:p>
          <a:p>
            <a:endParaRPr lang="nl-NL" dirty="0"/>
          </a:p>
          <a:p>
            <a:r>
              <a:rPr lang="nl-NL" dirty="0" smtClean="0"/>
              <a:t>3. internationaal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MvdM EVP-meeting, 12 oktober 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6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641</Words>
  <Application>Microsoft Office PowerPoint</Application>
  <PresentationFormat>On-screen Show (4:3)</PresentationFormat>
  <Paragraphs>199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Coordinatiemechanismen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Marcel van Dijk</dc:creator>
  <cp:lastModifiedBy>VAN NISTELROOIJ Lambert</cp:lastModifiedBy>
  <cp:revision>98</cp:revision>
  <cp:lastPrinted>2017-09-04T15:07:51Z</cp:lastPrinted>
  <dcterms:created xsi:type="dcterms:W3CDTF">2016-01-15T09:32:07Z</dcterms:created>
  <dcterms:modified xsi:type="dcterms:W3CDTF">2017-10-23T12:17:55Z</dcterms:modified>
</cp:coreProperties>
</file>