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70" r:id="rId2"/>
    <p:sldId id="261" r:id="rId3"/>
    <p:sldId id="262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96C7"/>
    <a:srgbClr val="EBDA4A"/>
    <a:srgbClr val="BAED3B"/>
    <a:srgbClr val="6F8D23"/>
    <a:srgbClr val="D03A78"/>
    <a:srgbClr val="FD8A47"/>
    <a:srgbClr val="CE7038"/>
    <a:srgbClr val="005F61"/>
    <a:srgbClr val="E49A23"/>
    <a:srgbClr val="FFE3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62"/>
    <p:restoredTop sz="94586"/>
  </p:normalViewPr>
  <p:slideViewPr>
    <p:cSldViewPr>
      <p:cViewPr>
        <p:scale>
          <a:sx n="84" d="100"/>
          <a:sy n="84" d="100"/>
        </p:scale>
        <p:origin x="232" y="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9C94C6-1B78-482B-B74F-A334B331D498}" type="datetimeFigureOut">
              <a:rPr lang="nl-NL" smtClean="0"/>
              <a:pPr/>
              <a:t>18-04-17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0AB02E-1ADD-483E-9475-6273C90C421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039095"/>
            <a:ext cx="7772400" cy="1470025"/>
          </a:xfrm>
        </p:spPr>
        <p:txBody>
          <a:bodyPr>
            <a:normAutofit/>
          </a:bodyPr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25606" y="4581128"/>
            <a:ext cx="7092788" cy="1392560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005F6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 dirty="0"/>
          </a:p>
        </p:txBody>
      </p:sp>
      <p:pic>
        <p:nvPicPr>
          <p:cNvPr id="7" name="Afbeelding 6" descr="CDA Logo cirkel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9852" y="332656"/>
            <a:ext cx="2664296" cy="26642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12776"/>
            <a:ext cx="8229600" cy="4525963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CD48C-C84E-48E5-88E3-8A63FA4F5606}" type="datetime1">
              <a:rPr lang="nl-NL" smtClean="0"/>
              <a:pPr/>
              <a:t>18-04-17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TITEL PRESENTATIE - te wijzigen via Invoegen &gt; Koptekst en voettekst</a:t>
            </a:r>
            <a:endParaRPr lang="nl-NL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noFill/>
        </p:spPr>
        <p:txBody>
          <a:bodyPr>
            <a:normAutofit/>
          </a:bodyPr>
          <a:lstStyle>
            <a:lvl1pPr algn="l">
              <a:defRPr sz="3800">
                <a:solidFill>
                  <a:srgbClr val="41B6E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67464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67464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B91DA-7EC1-46F2-AA7E-ADC072ECB4A8}" type="datetime1">
              <a:rPr lang="nl-NL" smtClean="0"/>
              <a:pPr/>
              <a:t>18-04-17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TITEL PRESENTATIE - te wijzigen via Invoegen &gt; Koptekst en voettekst</a:t>
            </a:r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noFill/>
        </p:spPr>
        <p:txBody>
          <a:bodyPr>
            <a:normAutofit/>
          </a:bodyPr>
          <a:lstStyle>
            <a:lvl1pPr algn="l">
              <a:defRPr sz="3800">
                <a:solidFill>
                  <a:srgbClr val="41B6E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A9DB-6637-405A-A020-369CA6102286}" type="datetime1">
              <a:rPr lang="nl-NL" smtClean="0"/>
              <a:pPr/>
              <a:t>18-04-17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TITEL PRESENTATIE - te wijzigen via Invoegen &gt; Koptekst en voettekst</a:t>
            </a:r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E860-FB2F-4BEE-8B17-51FBF6665D6C}" type="datetime1">
              <a:rPr lang="nl-NL" smtClean="0"/>
              <a:pPr/>
              <a:t>18-04-17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TITEL PRESENTATIE - te wijzigen via Invoegen &gt; Koptekst en voettekst</a:t>
            </a:r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D180-28D3-4DE5-9AE7-30C0B22601AB}" type="datetime1">
              <a:rPr lang="nl-NL" smtClean="0"/>
              <a:pPr/>
              <a:t>18-04-17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TITEL PRESENTATIE - te wijzigen via Invoegen &gt; Koptekst en voettekst</a:t>
            </a:r>
            <a:endParaRPr lang="nl-NL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noFill/>
        </p:spPr>
        <p:txBody>
          <a:bodyPr>
            <a:normAutofit/>
          </a:bodyPr>
          <a:lstStyle>
            <a:lvl1pPr algn="l">
              <a:defRPr sz="3800">
                <a:solidFill>
                  <a:srgbClr val="41B6E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98053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34076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98053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4DD3-9CC1-45BB-A71B-F3E1AE8626EA}" type="datetime1">
              <a:rPr lang="nl-NL" smtClean="0"/>
              <a:pPr/>
              <a:t>18-04-17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TITEL PRESENTATIE - te wijzigen via Invoegen &gt; Koptekst en voettekst</a:t>
            </a:r>
            <a:endParaRPr lang="nl-NL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noFill/>
        </p:spPr>
        <p:txBody>
          <a:bodyPr>
            <a:normAutofit/>
          </a:bodyPr>
          <a:lstStyle>
            <a:lvl1pPr algn="l">
              <a:defRPr sz="3800">
                <a:solidFill>
                  <a:srgbClr val="41B6E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35F6-B01F-4EFF-A11E-3D28994965D3}" type="datetime1">
              <a:rPr lang="nl-NL" smtClean="0"/>
              <a:pPr/>
              <a:t>18-04-17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TITEL PRESENTATIE - te wijzigen via Invoegen &gt; Koptekst en voettekst</a:t>
            </a:r>
            <a:endParaRPr lang="nl-NL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noFill/>
        </p:spPr>
        <p:txBody>
          <a:bodyPr>
            <a:normAutofit/>
          </a:bodyPr>
          <a:lstStyle>
            <a:lvl1pPr algn="l">
              <a:defRPr sz="3800">
                <a:solidFill>
                  <a:srgbClr val="41B6E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5F1F-07D4-4CFE-A97D-EBE79CC379A5}" type="datetime1">
              <a:rPr lang="nl-NL" smtClean="0"/>
              <a:pPr/>
              <a:t>18-04-17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TITEL PRESENTATIE - te wijzigen via Invoegen &gt; Koptekst en voettekst</a:t>
            </a:r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182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6324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5141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D405-3F61-4988-9267-9487AC1C394D}" type="datetime1">
              <a:rPr lang="nl-NL" smtClean="0"/>
              <a:pPr/>
              <a:t>18-04-17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TITEL PRESENTATIE - te wijzigen via Invoegen &gt; Koptekst en voettekst</a:t>
            </a:r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592489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404664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159227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F326-3A9C-4908-AA6D-6BC96B8D6773}" type="datetime1">
              <a:rPr lang="nl-NL" smtClean="0"/>
              <a:pPr/>
              <a:t>18-04-17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TITEL PRESENTATIE - te wijzigen via Invoegen &gt; Koptekst en voettekst</a:t>
            </a:r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064647"/>
            <a:ext cx="9144000" cy="82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09320"/>
            <a:ext cx="1234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bg1"/>
                </a:solidFill>
                <a:latin typeface="+mj-lt"/>
              </a:defRPr>
            </a:lvl1pPr>
          </a:lstStyle>
          <a:p>
            <a:fld id="{A86E3788-A39B-4966-908C-DDF8E13A09F5}" type="datetime1">
              <a:rPr lang="nl-NL" smtClean="0"/>
              <a:pPr/>
              <a:t>18-04-17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763688" y="6309320"/>
            <a:ext cx="60486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nl-NL" dirty="0" smtClean="0"/>
              <a:t>TITEL PRESENTATIE - te wijzigen via Invoegen &gt; Koptekst en voettekst</a:t>
            </a:r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i="1" kern="1200">
          <a:solidFill>
            <a:srgbClr val="41B6E6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005F6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rgbClr val="005F6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05F6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005F6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rgbClr val="005F6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8A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0" y="621204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>
                <a:solidFill>
                  <a:schemeClr val="bg1"/>
                </a:solidFill>
              </a:rPr>
              <a:t>RUIMTELIJKE ORDENING</a:t>
            </a:r>
            <a:endParaRPr lang="nl-NL" sz="2400" b="1" dirty="0">
              <a:solidFill>
                <a:schemeClr val="bg1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5468889" y="3690015"/>
            <a:ext cx="23246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>
                <a:solidFill>
                  <a:schemeClr val="bg1"/>
                </a:solidFill>
              </a:rPr>
              <a:t>HUISVESTING</a:t>
            </a:r>
            <a:endParaRPr lang="nl-NL" sz="2400" b="1" dirty="0">
              <a:solidFill>
                <a:schemeClr val="bg1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6841338" y="4505477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voldoende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5307932" y="4241253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/>
              <a:t>betaalbaar</a:t>
            </a:r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7414572" y="4138455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nieuwbouw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7008228" y="3362680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doelgroepen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5224576" y="3212976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wachtlijsten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4168533" y="3782348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kleinschalig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805218" y="2260511"/>
            <a:ext cx="1707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>
                <a:solidFill>
                  <a:srgbClr val="005F61"/>
                </a:solidFill>
              </a:rPr>
              <a:t>VERKEER</a:t>
            </a:r>
            <a:endParaRPr lang="nl-NL" sz="2400" b="1" dirty="0">
              <a:solidFill>
                <a:srgbClr val="005F61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213166" y="2809341"/>
            <a:ext cx="2435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FF00"/>
                </a:solidFill>
              </a:rPr>
              <a:t>verkeersdruk (ontlasten)</a:t>
            </a:r>
            <a:endParaRPr lang="nl-NL" dirty="0">
              <a:solidFill>
                <a:srgbClr val="FFFF00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1430807" y="1916832"/>
            <a:ext cx="2089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FF00"/>
                </a:solidFill>
              </a:rPr>
              <a:t>(extra</a:t>
            </a:r>
            <a:r>
              <a:rPr lang="nl-NL" smtClean="0">
                <a:solidFill>
                  <a:srgbClr val="FFFF00"/>
                </a:solidFill>
              </a:rPr>
              <a:t>) aansluitingen</a:t>
            </a:r>
            <a:endParaRPr lang="nl-NL">
              <a:solidFill>
                <a:srgbClr val="FFFF00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2486213" y="2367010"/>
            <a:ext cx="19864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 smtClean="0">
                <a:solidFill>
                  <a:srgbClr val="FFFF00"/>
                </a:solidFill>
              </a:rPr>
              <a:t>oneigenlijk gebruik</a:t>
            </a:r>
          </a:p>
          <a:p>
            <a:pPr algn="ctr"/>
            <a:r>
              <a:rPr lang="nl-NL" dirty="0" smtClean="0">
                <a:solidFill>
                  <a:srgbClr val="FFFF00"/>
                </a:solidFill>
              </a:rPr>
              <a:t>aanpakken</a:t>
            </a:r>
            <a:endParaRPr lang="nl-NL" dirty="0">
              <a:solidFill>
                <a:srgbClr val="FFFF00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134013" y="199767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FF00"/>
                </a:solidFill>
              </a:rPr>
              <a:t>veiligheid</a:t>
            </a:r>
            <a:endParaRPr lang="nl-NL" dirty="0">
              <a:solidFill>
                <a:srgbClr val="FFFF00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3807151" y="714532"/>
            <a:ext cx="50064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>
                <a:solidFill>
                  <a:schemeClr val="bg1"/>
                </a:solidFill>
              </a:rPr>
              <a:t>ONTWIKKELINGSPLANOLOGIE</a:t>
            </a:r>
            <a:endParaRPr lang="nl-NL" sz="2400" b="1" dirty="0">
              <a:solidFill>
                <a:schemeClr val="bg1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7196339" y="264478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/>
              <a:t>leegstand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6120751" y="1160315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/>
              <a:t>verkeersafhandeling</a:t>
            </a:r>
            <a:endParaRPr lang="nl-NL"/>
          </a:p>
        </p:txBody>
      </p:sp>
      <p:sp>
        <p:nvSpPr>
          <p:cNvPr id="24" name="Tekstvak 23"/>
          <p:cNvSpPr txBox="1"/>
          <p:nvPr/>
        </p:nvSpPr>
        <p:spPr>
          <a:xfrm>
            <a:off x="5864790" y="500247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/>
              <a:t>welstand</a:t>
            </a:r>
            <a:endParaRPr lang="nl-NL"/>
          </a:p>
        </p:txBody>
      </p:sp>
      <p:sp>
        <p:nvSpPr>
          <p:cNvPr id="25" name="Tekstvak 24"/>
          <p:cNvSpPr txBox="1"/>
          <p:nvPr/>
        </p:nvSpPr>
        <p:spPr>
          <a:xfrm>
            <a:off x="4903751" y="1459302"/>
            <a:ext cx="2339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afstanden </a:t>
            </a:r>
            <a:r>
              <a:rPr lang="nl-NL" smtClean="0"/>
              <a:t>tot woningen</a:t>
            </a:r>
            <a:endParaRPr lang="nl-NL"/>
          </a:p>
        </p:txBody>
      </p:sp>
      <p:sp>
        <p:nvSpPr>
          <p:cNvPr id="26" name="Tekstvak 25"/>
          <p:cNvSpPr txBox="1"/>
          <p:nvPr/>
        </p:nvSpPr>
        <p:spPr>
          <a:xfrm>
            <a:off x="3807151" y="229868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/>
              <a:t>ruimte voor ruimte</a:t>
            </a:r>
            <a:endParaRPr lang="nl-NL"/>
          </a:p>
        </p:txBody>
      </p:sp>
      <p:sp>
        <p:nvSpPr>
          <p:cNvPr id="27" name="Tekstvak 26"/>
          <p:cNvSpPr txBox="1"/>
          <p:nvPr/>
        </p:nvSpPr>
        <p:spPr>
          <a:xfrm>
            <a:off x="3940026" y="1226098"/>
            <a:ext cx="122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meer groen</a:t>
            </a:r>
            <a:endParaRPr lang="nl-NL" dirty="0"/>
          </a:p>
        </p:txBody>
      </p:sp>
      <p:sp>
        <p:nvSpPr>
          <p:cNvPr id="28" name="Tekstvak 27"/>
          <p:cNvSpPr txBox="1"/>
          <p:nvPr/>
        </p:nvSpPr>
        <p:spPr>
          <a:xfrm>
            <a:off x="2298070" y="956371"/>
            <a:ext cx="1382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 smtClean="0"/>
              <a:t>onderhoud</a:t>
            </a:r>
            <a:endParaRPr lang="nl-NL" sz="2000" b="1" dirty="0"/>
          </a:p>
        </p:txBody>
      </p:sp>
      <p:sp>
        <p:nvSpPr>
          <p:cNvPr id="29" name="Tekstvak 28"/>
          <p:cNvSpPr txBox="1"/>
          <p:nvPr/>
        </p:nvSpPr>
        <p:spPr>
          <a:xfrm>
            <a:off x="2627784" y="504975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/>
              <a:t>bermbeleid</a:t>
            </a:r>
            <a:endParaRPr lang="nl-NL"/>
          </a:p>
        </p:txBody>
      </p:sp>
      <p:sp>
        <p:nvSpPr>
          <p:cNvPr id="30" name="Tekstvak 29"/>
          <p:cNvSpPr txBox="1"/>
          <p:nvPr/>
        </p:nvSpPr>
        <p:spPr>
          <a:xfrm>
            <a:off x="7850468" y="3726742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/>
              <a:t>sociaal</a:t>
            </a:r>
            <a:endParaRPr lang="nl-NL"/>
          </a:p>
        </p:txBody>
      </p:sp>
      <p:sp>
        <p:nvSpPr>
          <p:cNvPr id="31" name="Tekstvak 30"/>
          <p:cNvSpPr txBox="1"/>
          <p:nvPr/>
        </p:nvSpPr>
        <p:spPr>
          <a:xfrm>
            <a:off x="559008" y="4425919"/>
            <a:ext cx="26484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>
                <a:solidFill>
                  <a:srgbClr val="005F61"/>
                </a:solidFill>
              </a:rPr>
              <a:t>LEEFBAARHEID</a:t>
            </a:r>
            <a:endParaRPr lang="nl-NL" sz="2400" b="1" dirty="0">
              <a:solidFill>
                <a:srgbClr val="005F61"/>
              </a:solidFill>
            </a:endParaRPr>
          </a:p>
        </p:txBody>
      </p:sp>
      <p:sp>
        <p:nvSpPr>
          <p:cNvPr id="32" name="Tekstvak 31"/>
          <p:cNvSpPr txBox="1"/>
          <p:nvPr/>
        </p:nvSpPr>
        <p:spPr>
          <a:xfrm>
            <a:off x="2574666" y="5476815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>
                <a:solidFill>
                  <a:srgbClr val="FFFF00"/>
                </a:solidFill>
              </a:rPr>
              <a:t>onderhoud</a:t>
            </a:r>
            <a:endParaRPr lang="nl-NL" dirty="0">
              <a:solidFill>
                <a:srgbClr val="FFFF00"/>
              </a:solidFill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1952321" y="4121750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>
                <a:solidFill>
                  <a:srgbClr val="FFFF00"/>
                </a:solidFill>
              </a:rPr>
              <a:t>economie</a:t>
            </a:r>
            <a:endParaRPr lang="nl-NL">
              <a:solidFill>
                <a:srgbClr val="FFFF00"/>
              </a:solidFill>
            </a:endParaRPr>
          </a:p>
        </p:txBody>
      </p:sp>
      <p:sp>
        <p:nvSpPr>
          <p:cNvPr id="34" name="Tekstvak 33"/>
          <p:cNvSpPr txBox="1"/>
          <p:nvPr/>
        </p:nvSpPr>
        <p:spPr>
          <a:xfrm>
            <a:off x="134013" y="4968646"/>
            <a:ext cx="3320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>
                <a:solidFill>
                  <a:srgbClr val="FFFF00"/>
                </a:solidFill>
              </a:rPr>
              <a:t>sociaal-maatschappelijke controle</a:t>
            </a:r>
            <a:endParaRPr lang="nl-NL">
              <a:solidFill>
                <a:srgbClr val="FFFF00"/>
              </a:solidFill>
            </a:endParaRPr>
          </a:p>
        </p:txBody>
      </p:sp>
      <p:sp>
        <p:nvSpPr>
          <p:cNvPr id="35" name="Tekstvak 34"/>
          <p:cNvSpPr txBox="1"/>
          <p:nvPr/>
        </p:nvSpPr>
        <p:spPr>
          <a:xfrm>
            <a:off x="222972" y="3830585"/>
            <a:ext cx="1755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>
                <a:solidFill>
                  <a:srgbClr val="FFFF00"/>
                </a:solidFill>
              </a:rPr>
              <a:t>zwakkere wijken</a:t>
            </a:r>
            <a:endParaRPr lang="nl-NL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6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5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000"/>
                            </p:stCondLst>
                            <p:childTnLst>
                              <p:par>
                                <p:cTn id="7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000"/>
                            </p:stCondLst>
                            <p:childTnLst>
                              <p:par>
                                <p:cTn id="8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0"/>
                            </p:stCondLst>
                            <p:childTnLst>
                              <p:par>
                                <p:cTn id="8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000"/>
                            </p:stCondLst>
                            <p:childTnLst>
                              <p:par>
                                <p:cTn id="9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000"/>
                            </p:stCondLst>
                            <p:childTnLst>
                              <p:par>
                                <p:cTn id="9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4000"/>
                            </p:stCondLst>
                            <p:childTnLst>
                              <p:par>
                                <p:cTn id="1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9" grpId="0"/>
      <p:bldP spid="10" grpId="0"/>
      <p:bldP spid="11" grpId="0"/>
      <p:bldP spid="12" grpId="0"/>
      <p:bldP spid="14" grpId="0"/>
      <p:bldP spid="16" grpId="0"/>
      <p:bldP spid="17" grpId="0"/>
      <p:bldP spid="17" grpId="1"/>
      <p:bldP spid="18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3A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187624" y="1386292"/>
            <a:ext cx="34868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>
                <a:solidFill>
                  <a:srgbClr val="005F61"/>
                </a:solidFill>
              </a:rPr>
              <a:t>ONDERNEMERSCHAP</a:t>
            </a:r>
            <a:endParaRPr lang="nl-NL" sz="2400" b="1" dirty="0">
              <a:solidFill>
                <a:srgbClr val="005F61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2550128" y="1016960"/>
            <a:ext cx="2614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>
                <a:solidFill>
                  <a:srgbClr val="FFFF00"/>
                </a:solidFill>
              </a:rPr>
              <a:t>stimuleren groei/innovatie</a:t>
            </a:r>
            <a:endParaRPr lang="nl-NL" dirty="0">
              <a:solidFill>
                <a:srgbClr val="FFFF00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1385540" y="1902765"/>
            <a:ext cx="3320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>
                <a:solidFill>
                  <a:srgbClr val="FFFF00"/>
                </a:solidFill>
              </a:rPr>
              <a:t>sociaal-maatschappelijke controle</a:t>
            </a:r>
            <a:endParaRPr lang="nl-NL">
              <a:solidFill>
                <a:srgbClr val="FFFF00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474499" y="764704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FF00"/>
                </a:solidFill>
              </a:rPr>
              <a:t>winkelbestand</a:t>
            </a:r>
            <a:endParaRPr lang="nl-NL" dirty="0">
              <a:solidFill>
                <a:srgbClr val="FFFF00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0" y="621204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smtClean="0">
                <a:solidFill>
                  <a:schemeClr val="bg1"/>
                </a:solidFill>
              </a:rPr>
              <a:t>ECONOMIE</a:t>
            </a:r>
            <a:endParaRPr lang="nl-NL" sz="2400" b="1" dirty="0">
              <a:solidFill>
                <a:schemeClr val="bg1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2931050" y="2412900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FF00"/>
                </a:solidFill>
              </a:rPr>
              <a:t>geen betaald parkeren</a:t>
            </a:r>
            <a:endParaRPr lang="nl-NL" dirty="0">
              <a:solidFill>
                <a:srgbClr val="FFFF00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5293235" y="3973734"/>
            <a:ext cx="2803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smtClean="0">
                <a:solidFill>
                  <a:srgbClr val="005F61"/>
                </a:solidFill>
              </a:rPr>
              <a:t>DUURZAAMHEID</a:t>
            </a:r>
            <a:endParaRPr lang="nl-NL" sz="2400" b="1" dirty="0">
              <a:solidFill>
                <a:srgbClr val="005F61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4705680" y="1690731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>
                <a:solidFill>
                  <a:srgbClr val="FFFF00"/>
                </a:solidFill>
              </a:rPr>
              <a:t>huisvesting</a:t>
            </a:r>
            <a:endParaRPr lang="nl-NL" dirty="0">
              <a:solidFill>
                <a:srgbClr val="FFFF00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4788024" y="3573016"/>
            <a:ext cx="2281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buitengebied agrarisch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6257757" y="4648621"/>
            <a:ext cx="2428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eigen ondernemers eerst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3465881" y="4402095"/>
            <a:ext cx="2473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evenementen aantrekken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2647694" y="3926152"/>
            <a:ext cx="2140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ontwikkeling Houten</a:t>
            </a:r>
            <a:endParaRPr 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94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8" presetClass="entr" presetSubtype="1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5" grpId="1"/>
      <p:bldP spid="7" grpId="1"/>
      <p:bldP spid="8" grpId="1"/>
      <p:bldP spid="3" grpId="0"/>
      <p:bldP spid="10" grpId="1"/>
      <p:bldP spid="11" grpId="0"/>
      <p:bldP spid="12" grpId="0"/>
      <p:bldP spid="13" grpId="0"/>
      <p:bldP spid="14" grpId="0"/>
      <p:bldP spid="15" grpId="0"/>
      <p:bldP spid="1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ED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0" y="630932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>
                <a:solidFill>
                  <a:schemeClr val="bg1"/>
                </a:solidFill>
              </a:rPr>
              <a:t>WAARDEN/GEZIN/STERKE SAMENLEVING</a:t>
            </a:r>
            <a:endParaRPr lang="nl-NL" sz="2400" b="1" dirty="0">
              <a:solidFill>
                <a:schemeClr val="bg1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1575953" y="896758"/>
            <a:ext cx="2577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>
                <a:solidFill>
                  <a:schemeClr val="accent1">
                    <a:lumMod val="75000"/>
                  </a:schemeClr>
                </a:solidFill>
              </a:rPr>
              <a:t>DOELGROEPEN</a:t>
            </a:r>
            <a:endParaRPr lang="nl-NL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431948" y="1250039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accent6">
                    <a:lumMod val="75000"/>
                  </a:schemeClr>
                </a:solidFill>
              </a:rPr>
              <a:t>vluchtelingen</a:t>
            </a:r>
            <a:endParaRPr lang="nl-N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2474843" y="473573"/>
            <a:ext cx="54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>
                <a:solidFill>
                  <a:schemeClr val="accent6">
                    <a:lumMod val="75000"/>
                  </a:schemeClr>
                </a:solidFill>
              </a:rPr>
              <a:t>50+</a:t>
            </a:r>
            <a:endParaRPr lang="nl-N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1331640" y="41971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accent6">
                    <a:lumMod val="75000"/>
                  </a:schemeClr>
                </a:solidFill>
              </a:rPr>
              <a:t>jongeren</a:t>
            </a:r>
            <a:endParaRPr lang="nl-N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3516756" y="508671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 smtClean="0">
                <a:solidFill>
                  <a:schemeClr val="accent6">
                    <a:lumMod val="75000"/>
                  </a:schemeClr>
                </a:solidFill>
              </a:rPr>
              <a:t>armoedigen</a:t>
            </a:r>
            <a:endParaRPr lang="nl-N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1055987" y="4255818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>
                <a:solidFill>
                  <a:schemeClr val="accent6">
                    <a:lumMod val="75000"/>
                  </a:schemeClr>
                </a:solidFill>
              </a:rPr>
              <a:t>sociale projecten</a:t>
            </a:r>
            <a:endParaRPr lang="nl-N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2544509" y="3889454"/>
            <a:ext cx="2265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>
                <a:solidFill>
                  <a:schemeClr val="accent1">
                    <a:lumMod val="75000"/>
                  </a:schemeClr>
                </a:solidFill>
              </a:rPr>
              <a:t>DE ‘C’ IN CDA</a:t>
            </a:r>
            <a:endParaRPr lang="nl-NL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1987495" y="4600743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accent6">
                    <a:lumMod val="75000"/>
                  </a:schemeClr>
                </a:solidFill>
              </a:rPr>
              <a:t>elkaar durven aanspreken</a:t>
            </a:r>
            <a:endParaRPr lang="nl-N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2644085" y="3130035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accent6">
                    <a:lumMod val="75000"/>
                  </a:schemeClr>
                </a:solidFill>
              </a:rPr>
              <a:t>geloof als bron</a:t>
            </a:r>
            <a:endParaRPr lang="nl-N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1563003" y="3486954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>
                <a:solidFill>
                  <a:schemeClr val="accent6">
                    <a:lumMod val="75000"/>
                  </a:schemeClr>
                </a:solidFill>
              </a:rPr>
              <a:t>zondagsrust</a:t>
            </a:r>
            <a:endParaRPr lang="nl-N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3909701" y="4231411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>
                <a:solidFill>
                  <a:schemeClr val="accent6">
                    <a:lumMod val="75000"/>
                  </a:schemeClr>
                </a:solidFill>
              </a:rPr>
              <a:t>aandacht voor elkaar</a:t>
            </a:r>
            <a:endParaRPr lang="nl-N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4034574" y="5035033"/>
            <a:ext cx="2409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accent6">
                    <a:lumMod val="75000"/>
                  </a:schemeClr>
                </a:solidFill>
              </a:rPr>
              <a:t>maatschappelijke stages</a:t>
            </a:r>
            <a:endParaRPr lang="nl-N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3691692" y="3564325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accent6">
                    <a:lumMod val="75000"/>
                  </a:schemeClr>
                </a:solidFill>
              </a:rPr>
              <a:t>armoedebestrijding</a:t>
            </a:r>
            <a:endParaRPr lang="nl-N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2705907" y="156184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accent6">
                    <a:lumMod val="75000"/>
                  </a:schemeClr>
                </a:solidFill>
              </a:rPr>
              <a:t>eenzamen</a:t>
            </a:r>
            <a:endParaRPr lang="nl-N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1524998" y="5075892"/>
            <a:ext cx="2165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accent6">
                    <a:lumMod val="75000"/>
                  </a:schemeClr>
                </a:solidFill>
              </a:rPr>
              <a:t>rol sportverenigingen</a:t>
            </a:r>
            <a:endParaRPr lang="nl-N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4005634" y="137717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accent6">
                    <a:lumMod val="75000"/>
                  </a:schemeClr>
                </a:solidFill>
              </a:rPr>
              <a:t>eenzamen</a:t>
            </a:r>
            <a:endParaRPr lang="nl-N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6588224" y="2204864"/>
            <a:ext cx="11998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>
                <a:solidFill>
                  <a:schemeClr val="accent1">
                    <a:lumMod val="75000"/>
                  </a:schemeClr>
                </a:solidFill>
              </a:rPr>
              <a:t>SPORT</a:t>
            </a:r>
            <a:endParaRPr lang="nl-NL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7188132" y="1814202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>
                <a:solidFill>
                  <a:schemeClr val="accent6">
                    <a:lumMod val="75000"/>
                  </a:schemeClr>
                </a:solidFill>
              </a:rPr>
              <a:t>accomodaties</a:t>
            </a:r>
            <a:endParaRPr lang="nl-N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7067330" y="2666529"/>
            <a:ext cx="1678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accent6">
                    <a:lumMod val="75000"/>
                  </a:schemeClr>
                </a:solidFill>
              </a:rPr>
              <a:t>stimuleren sport</a:t>
            </a:r>
            <a:endParaRPr lang="nl-NL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96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0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31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0" y="621204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>
                <a:solidFill>
                  <a:schemeClr val="bg1"/>
                </a:solidFill>
              </a:rPr>
              <a:t>ZORG EN WELZIJN</a:t>
            </a:r>
            <a:endParaRPr lang="nl-NL" sz="2400" b="1" dirty="0">
              <a:solidFill>
                <a:schemeClr val="bg1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5195136" y="1935416"/>
            <a:ext cx="3055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smtClean="0">
                <a:solidFill>
                  <a:schemeClr val="accent6">
                    <a:lumMod val="50000"/>
                  </a:schemeClr>
                </a:solidFill>
              </a:rPr>
              <a:t>WMO/JEUGDZORG</a:t>
            </a:r>
            <a:endParaRPr lang="nl-NL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7728843" y="1566084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1D8067"/>
                </a:solidFill>
              </a:rPr>
              <a:t>preventie</a:t>
            </a:r>
            <a:endParaRPr lang="nl-NL" dirty="0">
              <a:solidFill>
                <a:srgbClr val="1D8067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7355376" y="2581747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>
                <a:solidFill>
                  <a:srgbClr val="1D8067"/>
                </a:solidFill>
              </a:rPr>
              <a:t>maatwerk</a:t>
            </a:r>
            <a:endParaRPr lang="nl-NL" dirty="0">
              <a:solidFill>
                <a:srgbClr val="1D8067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6234289" y="1196752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1D8067"/>
                </a:solidFill>
              </a:rPr>
              <a:t>voorlichting</a:t>
            </a:r>
            <a:endParaRPr lang="nl-NL" dirty="0">
              <a:solidFill>
                <a:srgbClr val="1D8067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6343293" y="2304748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1D8067"/>
                </a:solidFill>
              </a:rPr>
              <a:t>simplificering</a:t>
            </a:r>
            <a:endParaRPr lang="nl-NL" dirty="0">
              <a:solidFill>
                <a:srgbClr val="1D8067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5483168" y="1638092"/>
            <a:ext cx="2294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1D8067"/>
                </a:solidFill>
              </a:rPr>
              <a:t>toegankelijke overheid</a:t>
            </a:r>
            <a:endParaRPr lang="nl-NL" dirty="0">
              <a:solidFill>
                <a:srgbClr val="1D8067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5076056" y="2627914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1D8067"/>
                </a:solidFill>
              </a:rPr>
              <a:t>dichtbij &amp; vindbaar</a:t>
            </a:r>
            <a:endParaRPr lang="nl-NL" dirty="0">
              <a:solidFill>
                <a:srgbClr val="1D8067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5372472" y="4455402"/>
            <a:ext cx="23482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>
                <a:solidFill>
                  <a:schemeClr val="accent6">
                    <a:lumMod val="50000"/>
                  </a:schemeClr>
                </a:solidFill>
              </a:rPr>
              <a:t>PARTICIPATIE</a:t>
            </a:r>
            <a:endParaRPr lang="nl-NL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7131911" y="4166782"/>
            <a:ext cx="2012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>
                <a:solidFill>
                  <a:srgbClr val="1D8067"/>
                </a:solidFill>
              </a:rPr>
              <a:t>vrijwilligers prijzen</a:t>
            </a:r>
            <a:endParaRPr lang="nl-NL" dirty="0">
              <a:solidFill>
                <a:srgbClr val="1D8067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6411625" y="3716738"/>
            <a:ext cx="2129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1D8067"/>
                </a:solidFill>
              </a:rPr>
              <a:t>zorg voor zwakkeren</a:t>
            </a:r>
            <a:endParaRPr lang="nl-NL" dirty="0">
              <a:solidFill>
                <a:srgbClr val="1D8067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6520629" y="4824734"/>
            <a:ext cx="1488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1D8067"/>
                </a:solidFill>
              </a:rPr>
              <a:t>mantelzorgers</a:t>
            </a:r>
            <a:endParaRPr lang="nl-NL" dirty="0">
              <a:solidFill>
                <a:srgbClr val="1D8067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4424051" y="4127036"/>
            <a:ext cx="2623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1D8067"/>
                </a:solidFill>
              </a:rPr>
              <a:t>meer dan wettelijke taak</a:t>
            </a:r>
            <a:endParaRPr lang="nl-NL" b="1" dirty="0">
              <a:solidFill>
                <a:srgbClr val="1D8067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4879680" y="4926830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1D8067"/>
                </a:solidFill>
              </a:rPr>
              <a:t>solidariteit</a:t>
            </a:r>
            <a:endParaRPr lang="nl-NL" dirty="0">
              <a:solidFill>
                <a:srgbClr val="1D8067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1127933" y="927304"/>
            <a:ext cx="28610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>
                <a:solidFill>
                  <a:schemeClr val="accent6">
                    <a:lumMod val="50000"/>
                  </a:schemeClr>
                </a:solidFill>
              </a:rPr>
              <a:t>STATUSHOUDERS</a:t>
            </a:r>
            <a:endParaRPr lang="nl-NL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2887372" y="638684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1D8067"/>
                </a:solidFill>
              </a:rPr>
              <a:t>spreiding</a:t>
            </a:r>
            <a:endParaRPr lang="nl-NL" dirty="0">
              <a:solidFill>
                <a:srgbClr val="1D8067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2167086" y="18864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1D8067"/>
                </a:solidFill>
              </a:rPr>
              <a:t>taal en werk</a:t>
            </a:r>
            <a:endParaRPr lang="nl-NL" b="1" dirty="0">
              <a:solidFill>
                <a:srgbClr val="1D8067"/>
              </a:solidFill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2276090" y="1296636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1D8067"/>
                </a:solidFill>
              </a:rPr>
              <a:t>woonopgave</a:t>
            </a:r>
            <a:endParaRPr lang="nl-NL" dirty="0">
              <a:solidFill>
                <a:srgbClr val="1D8067"/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179512" y="598938"/>
            <a:ext cx="198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1D8067"/>
                </a:solidFill>
              </a:rPr>
              <a:t>integratie/opname</a:t>
            </a:r>
            <a:endParaRPr lang="nl-NL" b="1" dirty="0">
              <a:solidFill>
                <a:srgbClr val="1D8067"/>
              </a:solidFill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-20333" y="1632264"/>
            <a:ext cx="2668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b="1" dirty="0" smtClean="0">
                <a:solidFill>
                  <a:srgbClr val="1D8067"/>
                </a:solidFill>
              </a:rPr>
              <a:t>voordelen voor Houten</a:t>
            </a:r>
          </a:p>
          <a:p>
            <a:pPr algn="ctr"/>
            <a:r>
              <a:rPr lang="nl-NL" dirty="0" smtClean="0">
                <a:solidFill>
                  <a:srgbClr val="1D8067"/>
                </a:solidFill>
              </a:rPr>
              <a:t>(vergrijzing, </a:t>
            </a:r>
            <a:r>
              <a:rPr lang="nl-NL" dirty="0" err="1" smtClean="0">
                <a:solidFill>
                  <a:srgbClr val="1D8067"/>
                </a:solidFill>
              </a:rPr>
              <a:t>divrsiteit</a:t>
            </a:r>
            <a:r>
              <a:rPr lang="nl-NL" dirty="0" smtClean="0">
                <a:solidFill>
                  <a:srgbClr val="1D8067"/>
                </a:solidFill>
              </a:rPr>
              <a:t> etc.)</a:t>
            </a:r>
            <a:endParaRPr lang="nl-NL" dirty="0">
              <a:solidFill>
                <a:srgbClr val="1D8067"/>
              </a:solidFill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1280333" y="3373853"/>
            <a:ext cx="17924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>
                <a:solidFill>
                  <a:schemeClr val="accent6">
                    <a:lumMod val="50000"/>
                  </a:schemeClr>
                </a:solidFill>
              </a:rPr>
              <a:t>ARMOEDE</a:t>
            </a:r>
            <a:endParaRPr lang="nl-NL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9" name="Tekstvak 28"/>
          <p:cNvSpPr txBox="1"/>
          <p:nvPr/>
        </p:nvSpPr>
        <p:spPr>
          <a:xfrm>
            <a:off x="2250061" y="3066874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inkomenspolitiek</a:t>
            </a:r>
            <a:endParaRPr lang="nl-NL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1492983" y="2712696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bestrijding</a:t>
            </a:r>
            <a:endParaRPr lang="nl-NL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2428490" y="3743185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kinderen</a:t>
            </a:r>
            <a:endParaRPr lang="nl-NL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2" name="Tekstvak 31"/>
          <p:cNvSpPr txBox="1"/>
          <p:nvPr/>
        </p:nvSpPr>
        <p:spPr>
          <a:xfrm>
            <a:off x="331912" y="3045487"/>
            <a:ext cx="1103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preventie</a:t>
            </a:r>
            <a:endParaRPr lang="nl-NL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197312" y="4078813"/>
            <a:ext cx="2537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deelname sport &amp; cultuur</a:t>
            </a:r>
            <a:endParaRPr lang="nl-NL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4" name="Tekstvak 33"/>
          <p:cNvSpPr txBox="1"/>
          <p:nvPr/>
        </p:nvSpPr>
        <p:spPr>
          <a:xfrm>
            <a:off x="5987951" y="5388305"/>
            <a:ext cx="2101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1D8067"/>
                </a:solidFill>
              </a:rPr>
              <a:t>betaalbare woningen</a:t>
            </a:r>
            <a:endParaRPr lang="nl-NL" dirty="0">
              <a:solidFill>
                <a:srgbClr val="1D806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15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000"/>
                            </p:stCondLst>
                            <p:childTnLst>
                              <p:par>
                                <p:cTn id="7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0"/>
                            </p:stCondLst>
                            <p:childTnLst>
                              <p:par>
                                <p:cTn id="8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000"/>
                            </p:stCondLst>
                            <p:childTnLst>
                              <p:par>
                                <p:cTn id="10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0"/>
                            </p:stCondLst>
                            <p:childTnLst>
                              <p:par>
                                <p:cTn id="10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0" y="621204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>
                <a:solidFill>
                  <a:schemeClr val="bg1"/>
                </a:solidFill>
              </a:rPr>
              <a:t>OVERHEID</a:t>
            </a:r>
            <a:endParaRPr lang="nl-NL" sz="2400" b="1" dirty="0">
              <a:solidFill>
                <a:schemeClr val="bg1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5963871" y="742995"/>
            <a:ext cx="19623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smtClean="0">
                <a:solidFill>
                  <a:schemeClr val="accent6">
                    <a:lumMod val="75000"/>
                  </a:schemeClr>
                </a:solidFill>
              </a:rPr>
              <a:t>GEMEENTE</a:t>
            </a:r>
            <a:endParaRPr lang="nl-NL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5622012" y="373663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005F61"/>
                </a:solidFill>
              </a:rPr>
              <a:t>betrouwbaarheid</a:t>
            </a:r>
            <a:endParaRPr lang="nl-NL" dirty="0">
              <a:solidFill>
                <a:srgbClr val="005F6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6340989" y="1031278"/>
            <a:ext cx="2803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005F61"/>
                </a:solidFill>
              </a:rPr>
              <a:t>burgercontact (de wijken in)</a:t>
            </a:r>
            <a:endParaRPr lang="nl-NL" dirty="0">
              <a:solidFill>
                <a:srgbClr val="005F61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7522408" y="488652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005F61"/>
                </a:solidFill>
              </a:rPr>
              <a:t>simpele regels </a:t>
            </a:r>
            <a:endParaRPr lang="nl-NL" dirty="0">
              <a:solidFill>
                <a:srgbClr val="005F6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6759378" y="62869"/>
            <a:ext cx="2332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>
                <a:solidFill>
                  <a:srgbClr val="005F61"/>
                </a:solidFill>
              </a:rPr>
              <a:t>klachten beantwoorden</a:t>
            </a:r>
            <a:endParaRPr lang="nl-NL" dirty="0">
              <a:solidFill>
                <a:srgbClr val="005F61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5335975" y="58163"/>
            <a:ext cx="15359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 smtClean="0">
                <a:solidFill>
                  <a:srgbClr val="005F61"/>
                </a:solidFill>
              </a:rPr>
              <a:t>toegankelijk</a:t>
            </a:r>
            <a:endParaRPr lang="nl-NL" sz="2000" b="1" dirty="0">
              <a:solidFill>
                <a:srgbClr val="005F61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5464232" y="5346473"/>
            <a:ext cx="20842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>
                <a:solidFill>
                  <a:schemeClr val="accent6">
                    <a:lumMod val="75000"/>
                  </a:schemeClr>
                </a:solidFill>
              </a:rPr>
              <a:t>VEILIGHEID</a:t>
            </a:r>
            <a:endParaRPr lang="nl-NL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4554347" y="4961633"/>
            <a:ext cx="17427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>
                <a:solidFill>
                  <a:srgbClr val="005F61"/>
                </a:solidFill>
              </a:rPr>
              <a:t>handhaving</a:t>
            </a:r>
            <a:endParaRPr lang="nl-NL" sz="2400" b="1" dirty="0">
              <a:solidFill>
                <a:srgbClr val="005F61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4283968" y="5550849"/>
            <a:ext cx="1293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>
                <a:solidFill>
                  <a:srgbClr val="005F61"/>
                </a:solidFill>
              </a:rPr>
              <a:t>meer politie</a:t>
            </a:r>
            <a:endParaRPr lang="nl-NL" dirty="0">
              <a:solidFill>
                <a:srgbClr val="005F61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5698845" y="5723964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005F61"/>
                </a:solidFill>
              </a:rPr>
              <a:t>diefstal</a:t>
            </a:r>
            <a:endParaRPr lang="nl-NL" dirty="0">
              <a:solidFill>
                <a:srgbClr val="005F61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6862661" y="569624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005F61"/>
                </a:solidFill>
              </a:rPr>
              <a:t>drugsprobleem</a:t>
            </a:r>
            <a:endParaRPr lang="nl-NL" dirty="0">
              <a:solidFill>
                <a:srgbClr val="005F61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7114975" y="4898986"/>
            <a:ext cx="821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005F61"/>
                </a:solidFill>
              </a:rPr>
              <a:t>borgen</a:t>
            </a:r>
            <a:endParaRPr lang="nl-NL" dirty="0">
              <a:solidFill>
                <a:srgbClr val="005F61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6518513" y="5168896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>
                <a:solidFill>
                  <a:srgbClr val="005F61"/>
                </a:solidFill>
              </a:rPr>
              <a:t>rekening houden met</a:t>
            </a:r>
            <a:endParaRPr lang="nl-NL" dirty="0">
              <a:solidFill>
                <a:srgbClr val="005F61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5747619" y="2780466"/>
            <a:ext cx="833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>
                <a:solidFill>
                  <a:schemeClr val="accent6">
                    <a:lumMod val="75000"/>
                  </a:schemeClr>
                </a:solidFill>
              </a:rPr>
              <a:t>OZB</a:t>
            </a:r>
            <a:endParaRPr lang="nl-NL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5691690" y="2502283"/>
            <a:ext cx="3018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005F61"/>
                </a:solidFill>
              </a:rPr>
              <a:t>voorzieningenniveau kost geld</a:t>
            </a:r>
            <a:endParaRPr lang="nl-NL" dirty="0">
              <a:solidFill>
                <a:srgbClr val="005F61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6734074" y="2841498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005F61"/>
                </a:solidFill>
              </a:rPr>
              <a:t>opbrengst bestemmen</a:t>
            </a:r>
            <a:endParaRPr lang="nl-NL" dirty="0">
              <a:solidFill>
                <a:srgbClr val="005F61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6392569" y="3150018"/>
            <a:ext cx="2787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005F61"/>
                </a:solidFill>
              </a:rPr>
              <a:t>stabiele kwaliteitsgemeente</a:t>
            </a:r>
            <a:endParaRPr lang="nl-NL" dirty="0">
              <a:solidFill>
                <a:srgbClr val="005F61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6804248" y="2204864"/>
            <a:ext cx="1883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005F61"/>
                </a:solidFill>
              </a:rPr>
              <a:t>waarom verlagen?</a:t>
            </a:r>
            <a:endParaRPr lang="nl-NL" dirty="0">
              <a:solidFill>
                <a:srgbClr val="005F61"/>
              </a:solidFill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732993" y="3482204"/>
            <a:ext cx="2998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>
                <a:solidFill>
                  <a:schemeClr val="accent6">
                    <a:lumMod val="75000"/>
                  </a:schemeClr>
                </a:solidFill>
              </a:rPr>
              <a:t>VERWACHTINGEN</a:t>
            </a:r>
            <a:endParaRPr lang="nl-NL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404555" y="3259488"/>
            <a:ext cx="2858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 smtClean="0">
                <a:solidFill>
                  <a:srgbClr val="005F61"/>
                </a:solidFill>
              </a:rPr>
              <a:t>luisteren &amp; échte participatie</a:t>
            </a:r>
            <a:endParaRPr lang="nl-NL" dirty="0">
              <a:solidFill>
                <a:srgbClr val="005F61"/>
              </a:solidFill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1377943" y="3851756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005F61"/>
                </a:solidFill>
              </a:rPr>
              <a:t>verwachtingsmanagement</a:t>
            </a:r>
            <a:endParaRPr lang="nl-NL" dirty="0">
              <a:solidFill>
                <a:srgbClr val="005F61"/>
              </a:solidFill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834811" y="4499828"/>
            <a:ext cx="2101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005F61"/>
                </a:solidFill>
              </a:rPr>
              <a:t>goede communicatie</a:t>
            </a:r>
            <a:endParaRPr lang="nl-NL" dirty="0">
              <a:solidFill>
                <a:srgbClr val="005F61"/>
              </a:solidFill>
            </a:endParaRPr>
          </a:p>
        </p:txBody>
      </p:sp>
      <p:sp>
        <p:nvSpPr>
          <p:cNvPr id="29" name="Tekstvak 28"/>
          <p:cNvSpPr txBox="1"/>
          <p:nvPr/>
        </p:nvSpPr>
        <p:spPr>
          <a:xfrm>
            <a:off x="130232" y="4184222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005F61"/>
                </a:solidFill>
              </a:rPr>
              <a:t>open &amp; transparant</a:t>
            </a:r>
            <a:endParaRPr lang="nl-NL" dirty="0">
              <a:solidFill>
                <a:srgbClr val="005F61"/>
              </a:solidFill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2486427" y="4113268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005F61"/>
                </a:solidFill>
              </a:rPr>
              <a:t>inzicht in belangen</a:t>
            </a:r>
            <a:endParaRPr lang="nl-NL" dirty="0">
              <a:solidFill>
                <a:srgbClr val="005F61"/>
              </a:solidFill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1073341" y="3009365"/>
            <a:ext cx="3563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005F61"/>
                </a:solidFill>
              </a:rPr>
              <a:t>communicatie niet </a:t>
            </a:r>
            <a:r>
              <a:rPr lang="nl-NL" smtClean="0">
                <a:solidFill>
                  <a:srgbClr val="005F61"/>
                </a:solidFill>
              </a:rPr>
              <a:t>alleen schriftelijk</a:t>
            </a:r>
            <a:endParaRPr lang="nl-NL" dirty="0">
              <a:solidFill>
                <a:srgbClr val="005F61"/>
              </a:solidFill>
            </a:endParaRPr>
          </a:p>
        </p:txBody>
      </p:sp>
      <p:sp>
        <p:nvSpPr>
          <p:cNvPr id="32" name="Tekstvak 31"/>
          <p:cNvSpPr txBox="1"/>
          <p:nvPr/>
        </p:nvSpPr>
        <p:spPr>
          <a:xfrm>
            <a:off x="1131254" y="1047491"/>
            <a:ext cx="3656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>
                <a:solidFill>
                  <a:schemeClr val="accent6">
                    <a:lumMod val="75000"/>
                  </a:schemeClr>
                </a:solidFill>
              </a:rPr>
              <a:t>INTERGEMEENTELIJK</a:t>
            </a:r>
            <a:endParaRPr lang="nl-NL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741510" y="1462833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005F61"/>
                </a:solidFill>
              </a:rPr>
              <a:t>slagvaardigheid</a:t>
            </a:r>
            <a:endParaRPr lang="nl-NL" b="1" dirty="0">
              <a:solidFill>
                <a:srgbClr val="005F61"/>
              </a:solidFill>
            </a:endParaRPr>
          </a:p>
        </p:txBody>
      </p:sp>
      <p:sp>
        <p:nvSpPr>
          <p:cNvPr id="34" name="Tekstvak 33"/>
          <p:cNvSpPr txBox="1"/>
          <p:nvPr/>
        </p:nvSpPr>
        <p:spPr>
          <a:xfrm>
            <a:off x="699206" y="779784"/>
            <a:ext cx="2743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005F61"/>
                </a:solidFill>
              </a:rPr>
              <a:t>prima, maar let op kwaliteit</a:t>
            </a:r>
            <a:endParaRPr lang="nl-NL" dirty="0">
              <a:solidFill>
                <a:srgbClr val="005F61"/>
              </a:solidFill>
            </a:endParaRPr>
          </a:p>
        </p:txBody>
      </p:sp>
      <p:sp>
        <p:nvSpPr>
          <p:cNvPr id="35" name="Tekstvak 34"/>
          <p:cNvSpPr txBox="1"/>
          <p:nvPr/>
        </p:nvSpPr>
        <p:spPr>
          <a:xfrm>
            <a:off x="1249767" y="508612"/>
            <a:ext cx="106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005F61"/>
                </a:solidFill>
              </a:rPr>
              <a:t>met wie?</a:t>
            </a:r>
            <a:endParaRPr lang="nl-NL" b="1" dirty="0">
              <a:solidFill>
                <a:srgbClr val="005F61"/>
              </a:solidFill>
            </a:endParaRPr>
          </a:p>
        </p:txBody>
      </p:sp>
      <p:sp>
        <p:nvSpPr>
          <p:cNvPr id="36" name="Tekstvak 35"/>
          <p:cNvSpPr txBox="1"/>
          <p:nvPr/>
        </p:nvSpPr>
        <p:spPr>
          <a:xfrm>
            <a:off x="411139" y="188640"/>
            <a:ext cx="2313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>
                <a:solidFill>
                  <a:srgbClr val="005F61"/>
                </a:solidFill>
              </a:rPr>
              <a:t>geen annexatie Utrecht</a:t>
            </a:r>
            <a:endParaRPr lang="nl-NL" dirty="0">
              <a:solidFill>
                <a:srgbClr val="005F61"/>
              </a:solidFill>
            </a:endParaRPr>
          </a:p>
        </p:txBody>
      </p:sp>
      <p:sp>
        <p:nvSpPr>
          <p:cNvPr id="37" name="Tekstvak 36"/>
          <p:cNvSpPr txBox="1"/>
          <p:nvPr/>
        </p:nvSpPr>
        <p:spPr>
          <a:xfrm>
            <a:off x="2393269" y="1417853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005F61"/>
                </a:solidFill>
              </a:rPr>
              <a:t>brandweer</a:t>
            </a:r>
            <a:endParaRPr lang="nl-NL" dirty="0">
              <a:solidFill>
                <a:srgbClr val="005F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416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"/>
                            </p:stCondLst>
                            <p:childTnLst>
                              <p:par>
                                <p:cTn id="9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000"/>
                            </p:stCondLst>
                            <p:childTnLst>
                              <p:par>
                                <p:cTn id="10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500"/>
                            </p:stCondLst>
                            <p:childTnLst>
                              <p:par>
                                <p:cTn id="1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"/>
                            </p:stCondLst>
                            <p:childTnLst>
                              <p:par>
                                <p:cTn id="1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500"/>
                            </p:stCondLst>
                            <p:childTnLst>
                              <p:par>
                                <p:cTn id="12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D96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0" y="621204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>
                <a:solidFill>
                  <a:schemeClr val="bg1"/>
                </a:solidFill>
              </a:rPr>
              <a:t>DUURZAAMHEID</a:t>
            </a:r>
            <a:endParaRPr lang="nl-NL" sz="2400" b="1" dirty="0">
              <a:solidFill>
                <a:schemeClr val="bg1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5033701" y="4857335"/>
            <a:ext cx="2478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>
                <a:solidFill>
                  <a:schemeClr val="accent6">
                    <a:lumMod val="75000"/>
                  </a:schemeClr>
                </a:solidFill>
              </a:rPr>
              <a:t>WINDENERGIE</a:t>
            </a:r>
            <a:endParaRPr lang="nl-NL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4250006" y="5219908"/>
            <a:ext cx="1478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2</a:t>
            </a:r>
            <a:r>
              <a:rPr lang="nl-NL" baseline="30000" dirty="0" smtClean="0">
                <a:solidFill>
                  <a:schemeClr val="bg1"/>
                </a:solidFill>
              </a:rPr>
              <a:t>de</a:t>
            </a:r>
            <a:r>
              <a:rPr lang="nl-NL" dirty="0" smtClean="0">
                <a:solidFill>
                  <a:schemeClr val="bg1"/>
                </a:solidFill>
              </a:rPr>
              <a:t> windpark?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5388444" y="4523155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plaatsbepaling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6974504" y="446924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gedragscode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6067267" y="5579948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omwonenden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7171883" y="5294374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medezeggenschap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323528" y="793340"/>
            <a:ext cx="5565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>
                <a:solidFill>
                  <a:schemeClr val="accent6">
                    <a:lumMod val="75000"/>
                  </a:schemeClr>
                </a:solidFill>
              </a:rPr>
              <a:t>ENERGIEBESPARING/-OPWEKKING</a:t>
            </a:r>
            <a:endParaRPr lang="nl-NL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251520" y="1253413"/>
            <a:ext cx="1422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CO2 neutraal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1512876" y="459160"/>
            <a:ext cx="1152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all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r>
              <a:rPr lang="nl-NL" dirty="0" err="1" smtClean="0">
                <a:solidFill>
                  <a:schemeClr val="bg1"/>
                </a:solidFill>
              </a:rPr>
              <a:t>electric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3098936" y="405253"/>
            <a:ext cx="1603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energieneutraal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2191699" y="1515953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biogascentrales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3296315" y="1230379"/>
            <a:ext cx="1546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groene energie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940684" y="116632"/>
            <a:ext cx="2443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zonneenergie</a:t>
            </a:r>
            <a:r>
              <a:rPr lang="nl-NL" dirty="0" smtClean="0">
                <a:solidFill>
                  <a:schemeClr val="bg1"/>
                </a:solidFill>
              </a:rPr>
              <a:t> stimuleren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963207" y="3537149"/>
            <a:ext cx="2803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>
                <a:solidFill>
                  <a:schemeClr val="accent6">
                    <a:lumMod val="75000"/>
                  </a:schemeClr>
                </a:solidFill>
              </a:rPr>
              <a:t>DUURZAAMHEID</a:t>
            </a:r>
            <a:endParaRPr lang="nl-NL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467544" y="3983751"/>
            <a:ext cx="2787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proeftuin Duurzaam Houten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1317950" y="3202969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2</a:t>
            </a:r>
            <a:r>
              <a:rPr lang="nl-NL" baseline="30000" dirty="0" smtClean="0">
                <a:solidFill>
                  <a:schemeClr val="bg1"/>
                </a:solidFill>
              </a:rPr>
              <a:t>de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r>
              <a:rPr lang="nl-NL" dirty="0" err="1" smtClean="0">
                <a:solidFill>
                  <a:schemeClr val="bg1"/>
                </a:solidFill>
              </a:rPr>
              <a:t>ecowijk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2904010" y="3149062"/>
            <a:ext cx="1924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bg1"/>
                </a:solidFill>
              </a:rPr>
              <a:t>rentmeesterschap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3081871" y="3853062"/>
            <a:ext cx="2165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overkoepelend thema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4119368" y="1487027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industrieterreinen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5249725" y="2232911"/>
            <a:ext cx="1638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>
                <a:solidFill>
                  <a:schemeClr val="accent6">
                    <a:lumMod val="75000"/>
                  </a:schemeClr>
                </a:solidFill>
              </a:rPr>
              <a:t>OVERIGE</a:t>
            </a:r>
            <a:endParaRPr lang="nl-NL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7365044" y="2281863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afvalsysteem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6650490" y="1567825"/>
            <a:ext cx="1723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electrisch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vervoerssysteem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6283291" y="2955524"/>
            <a:ext cx="2345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frequentie ophaaldienst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2" name="Tekstvak 31"/>
          <p:cNvSpPr txBox="1"/>
          <p:nvPr/>
        </p:nvSpPr>
        <p:spPr>
          <a:xfrm>
            <a:off x="7387907" y="2669950"/>
            <a:ext cx="1362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4</a:t>
            </a:r>
            <a:r>
              <a:rPr lang="nl-NL" baseline="30000" dirty="0" smtClean="0">
                <a:solidFill>
                  <a:schemeClr val="bg1"/>
                </a:solidFill>
              </a:rPr>
              <a:t>de</a:t>
            </a:r>
            <a:r>
              <a:rPr lang="nl-NL" dirty="0" smtClean="0">
                <a:solidFill>
                  <a:schemeClr val="bg1"/>
                </a:solidFill>
              </a:rPr>
              <a:t> container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5206358" y="2717491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innovatie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66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0"/>
                            </p:stCondLst>
                            <p:childTnLst>
                              <p:par>
                                <p:cTn id="7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0"/>
                            </p:stCondLst>
                            <p:childTnLst>
                              <p:par>
                                <p:cTn id="10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30" grpId="0"/>
      <p:bldP spid="31" grpId="0"/>
      <p:bldP spid="32" grpId="0"/>
      <p:bldP spid="33" grpId="0"/>
    </p:bldLst>
  </p:timing>
</p:sld>
</file>

<file path=ppt/theme/theme1.xml><?xml version="1.0" encoding="utf-8"?>
<a:theme xmlns:a="http://schemas.openxmlformats.org/drawingml/2006/main" name="Sjabloon CDA">
  <a:themeElements>
    <a:clrScheme name="CDA">
      <a:dk1>
        <a:srgbClr val="005F61"/>
      </a:dk1>
      <a:lt1>
        <a:sysClr val="window" lastClr="FFFFFF"/>
      </a:lt1>
      <a:dk2>
        <a:srgbClr val="007B5F"/>
      </a:dk2>
      <a:lt2>
        <a:srgbClr val="85B09A"/>
      </a:lt2>
      <a:accent1>
        <a:srgbClr val="41B6E6"/>
      </a:accent1>
      <a:accent2>
        <a:srgbClr val="509E2F"/>
      </a:accent2>
      <a:accent3>
        <a:srgbClr val="009639"/>
      </a:accent3>
      <a:accent4>
        <a:srgbClr val="84BD00"/>
      </a:accent4>
      <a:accent5>
        <a:srgbClr val="B7DD79"/>
      </a:accent5>
      <a:accent6>
        <a:srgbClr val="651D32"/>
      </a:accent6>
      <a:hlink>
        <a:srgbClr val="005F61"/>
      </a:hlink>
      <a:folHlink>
        <a:srgbClr val="005F61"/>
      </a:folHlink>
    </a:clrScheme>
    <a:fontScheme name="Kantoor - klassiek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</TotalTime>
  <Words>263</Words>
  <Application>Microsoft Macintosh PowerPoint</Application>
  <PresentationFormat>Diavoorstelling (4:3)</PresentationFormat>
  <Paragraphs>148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Calibri</vt:lpstr>
      <vt:lpstr>Georgia</vt:lpstr>
      <vt:lpstr>Times New Roman</vt:lpstr>
      <vt:lpstr>Sjabloon CDA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 </dc:creator>
  <cp:lastModifiedBy>Maurice Bakker</cp:lastModifiedBy>
  <cp:revision>25</cp:revision>
  <dcterms:created xsi:type="dcterms:W3CDTF">2013-11-20T14:58:17Z</dcterms:created>
  <dcterms:modified xsi:type="dcterms:W3CDTF">2017-04-18T07:27:43Z</dcterms:modified>
</cp:coreProperties>
</file>