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8"/>
  </p:notesMasterIdLst>
  <p:sldIdLst>
    <p:sldId id="270" r:id="rId2"/>
    <p:sldId id="261" r:id="rId3"/>
    <p:sldId id="262" r:id="rId4"/>
    <p:sldId id="263" r:id="rId5"/>
    <p:sldId id="264" r:id="rId6"/>
    <p:sldId id="265" r:id="rId7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D96C7"/>
    <a:srgbClr val="EBDA4A"/>
    <a:srgbClr val="BAED3B"/>
    <a:srgbClr val="6F8D23"/>
    <a:srgbClr val="D03A78"/>
    <a:srgbClr val="FD8A47"/>
    <a:srgbClr val="CE7038"/>
    <a:srgbClr val="005F61"/>
    <a:srgbClr val="E49A23"/>
    <a:srgbClr val="FFE31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662"/>
    <p:restoredTop sz="94586"/>
  </p:normalViewPr>
  <p:slideViewPr>
    <p:cSldViewPr>
      <p:cViewPr>
        <p:scale>
          <a:sx n="84" d="100"/>
          <a:sy n="84" d="100"/>
        </p:scale>
        <p:origin x="232" y="4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59C94C6-1B78-482B-B74F-A334B331D498}" type="datetimeFigureOut">
              <a:rPr lang="nl-NL" smtClean="0"/>
              <a:pPr/>
              <a:t>18-04-17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0AB02E-1ADD-483E-9475-6273C90C4216}" type="slidenum">
              <a:rPr lang="nl-NL" smtClean="0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3039095"/>
            <a:ext cx="7772400" cy="1470025"/>
          </a:xfrm>
        </p:spPr>
        <p:txBody>
          <a:bodyPr>
            <a:normAutofit/>
          </a:bodyPr>
          <a:lstStyle>
            <a:lvl1pPr>
              <a:defRPr sz="4200"/>
            </a:lvl1pPr>
          </a:lstStyle>
          <a:p>
            <a:r>
              <a:rPr lang="nl-NL" smtClean="0"/>
              <a:t>Klik om de stijl te bewerken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025606" y="4581128"/>
            <a:ext cx="7092788" cy="1392560"/>
          </a:xfrm>
        </p:spPr>
        <p:txBody>
          <a:bodyPr>
            <a:normAutofit/>
          </a:bodyPr>
          <a:lstStyle>
            <a:lvl1pPr marL="0" indent="0" algn="ctr">
              <a:buNone/>
              <a:defRPr sz="3000">
                <a:solidFill>
                  <a:srgbClr val="005F6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het opmaakprofiel van de modelondertitel te bewerken</a:t>
            </a:r>
            <a:endParaRPr lang="nl-NL" dirty="0"/>
          </a:p>
        </p:txBody>
      </p:sp>
      <p:pic>
        <p:nvPicPr>
          <p:cNvPr id="7" name="Afbeelding 6" descr="CDA Logo cirkel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3239852" y="332656"/>
            <a:ext cx="2664296" cy="2664296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1412776"/>
            <a:ext cx="8229600" cy="4525963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CD48C-C84E-48E5-88E3-8A63FA4F5606}" type="datetime1">
              <a:rPr lang="nl-NL" smtClean="0"/>
              <a:pPr/>
              <a:t>18-04-17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TITEL PRESENTATIE - te wijzigen via Invoegen &gt; Koptekst en voettekst</a:t>
            </a:r>
            <a:endParaRPr lang="nl-NL"/>
          </a:p>
        </p:txBody>
      </p:sp>
      <p:sp>
        <p:nvSpPr>
          <p:cNvPr id="7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  <a:noFill/>
        </p:spPr>
        <p:txBody>
          <a:bodyPr>
            <a:normAutofit/>
          </a:bodyPr>
          <a:lstStyle>
            <a:lvl1pPr algn="l">
              <a:defRPr sz="3800">
                <a:solidFill>
                  <a:srgbClr val="41B6E6"/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674642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674642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B91DA-7EC1-46F2-AA7E-ADC072ECB4A8}" type="datetime1">
              <a:rPr lang="nl-NL" smtClean="0"/>
              <a:pPr/>
              <a:t>18-04-17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TITEL PRESENTATIE - te wijzigen via Invoegen &gt; Koptekst en voettekst</a:t>
            </a:r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  <a:noFill/>
        </p:spPr>
        <p:txBody>
          <a:bodyPr>
            <a:normAutofit/>
          </a:bodyPr>
          <a:lstStyle>
            <a:lvl1pPr algn="l">
              <a:defRPr sz="3800">
                <a:solidFill>
                  <a:srgbClr val="41B6E6"/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525963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7A9DB-6637-405A-A020-369CA6102286}" type="datetime1">
              <a:rPr lang="nl-NL" smtClean="0"/>
              <a:pPr/>
              <a:t>18-04-17</a:t>
            </a:fld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TITEL PRESENTATIE - te wijzigen via Invoegen &gt; Koptekst en voettekst</a:t>
            </a:r>
            <a:endParaRPr lang="nl-NL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9EE860-FB2F-4BEE-8B17-51FBF6665D6C}" type="datetime1">
              <a:rPr lang="nl-NL" smtClean="0"/>
              <a:pPr/>
              <a:t>18-04-17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TITEL PRESENTATIE - te wijzigen via Invoegen &gt; Koptekst en voettekst</a:t>
            </a:r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41277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41277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6D180-28D3-4DE5-9AE7-30C0B22601AB}" type="datetime1">
              <a:rPr lang="nl-NL" smtClean="0"/>
              <a:pPr/>
              <a:t>18-04-17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TITEL PRESENTATIE - te wijzigen via Invoegen &gt; Koptekst en voettekst</a:t>
            </a:r>
            <a:endParaRPr lang="nl-NL"/>
          </a:p>
        </p:txBody>
      </p:sp>
      <p:sp>
        <p:nvSpPr>
          <p:cNvPr id="8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  <a:noFill/>
        </p:spPr>
        <p:txBody>
          <a:bodyPr>
            <a:normAutofit/>
          </a:bodyPr>
          <a:lstStyle>
            <a:lvl1pPr algn="l">
              <a:defRPr sz="3800">
                <a:solidFill>
                  <a:srgbClr val="41B6E6"/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340768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1980530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340768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1980530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64DD3-9CC1-45BB-A71B-F3E1AE8626EA}" type="datetime1">
              <a:rPr lang="nl-NL" smtClean="0"/>
              <a:pPr/>
              <a:t>18-04-17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TITEL PRESENTATIE - te wijzigen via Invoegen &gt; Koptekst en voettekst</a:t>
            </a:r>
            <a:endParaRPr lang="nl-NL"/>
          </a:p>
        </p:txBody>
      </p:sp>
      <p:sp>
        <p:nvSpPr>
          <p:cNvPr id="10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  <a:noFill/>
        </p:spPr>
        <p:txBody>
          <a:bodyPr>
            <a:normAutofit/>
          </a:bodyPr>
          <a:lstStyle>
            <a:lvl1pPr algn="l">
              <a:defRPr sz="3800">
                <a:solidFill>
                  <a:srgbClr val="41B6E6"/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335F6-B01F-4EFF-A11E-3D28994965D3}" type="datetime1">
              <a:rPr lang="nl-NL" smtClean="0"/>
              <a:pPr/>
              <a:t>18-04-17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TITEL PRESENTATIE - te wijzigen via Invoegen &gt; Koptekst en voettekst</a:t>
            </a:r>
            <a:endParaRPr lang="nl-NL"/>
          </a:p>
        </p:txBody>
      </p:sp>
      <p:sp>
        <p:nvSpPr>
          <p:cNvPr id="6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  <a:noFill/>
        </p:spPr>
        <p:txBody>
          <a:bodyPr>
            <a:normAutofit/>
          </a:bodyPr>
          <a:lstStyle>
            <a:lvl1pPr algn="l">
              <a:defRPr sz="3800">
                <a:solidFill>
                  <a:srgbClr val="41B6E6"/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85F1F-07D4-4CFE-A97D-EBE79CC379A5}" type="datetime1">
              <a:rPr lang="nl-NL" smtClean="0"/>
              <a:pPr/>
              <a:t>18-04-17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TITEL PRESENTATIE - te wijzigen via Invoegen &gt; Koptekst en voettekst</a:t>
            </a:r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18233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6324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1"/>
            <a:ext cx="3008313" cy="45141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7DD405-3F61-4988-9267-9487AC1C394D}" type="datetime1">
              <a:rPr lang="nl-NL" smtClean="0"/>
              <a:pPr/>
              <a:t>18-04-17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TITEL PRESENTATIE - te wijzigen via Invoegen &gt; Koptekst en voettekst</a:t>
            </a:r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592489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404664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 smtClean="0"/>
              <a:t>Klik op het pictogram als u een afbeelding wilt toevoegen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159227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6DF326-3A9C-4908-AA6D-6BC96B8D6773}" type="datetime1">
              <a:rPr lang="nl-NL" smtClean="0"/>
              <a:pPr/>
              <a:t>18-04-17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TITEL PRESENTATIE - te wijzigen via Invoegen &gt; Koptekst en voettekst</a:t>
            </a:r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6064647"/>
            <a:ext cx="9144000" cy="820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09320"/>
            <a:ext cx="12344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00">
                <a:solidFill>
                  <a:schemeClr val="bg1"/>
                </a:solidFill>
                <a:latin typeface="+mj-lt"/>
              </a:defRPr>
            </a:lvl1pPr>
          </a:lstStyle>
          <a:p>
            <a:fld id="{A86E3788-A39B-4966-908C-DDF8E13A09F5}" type="datetime1">
              <a:rPr lang="nl-NL" smtClean="0"/>
              <a:pPr/>
              <a:t>18-04-17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1763688" y="6309320"/>
            <a:ext cx="604867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0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nl-NL" dirty="0" smtClean="0"/>
              <a:t>TITEL PRESENTATIE - te wijzigen via Invoegen &gt; Koptekst en voettekst</a:t>
            </a:r>
            <a:endParaRPr lang="nl-NL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/>
  <p:txStyles>
    <p:titleStyle>
      <a:lvl1pPr algn="ctr" defTabSz="914400" rtl="0" eaLnBrk="1" latinLnBrk="0" hangingPunct="1">
        <a:spcBef>
          <a:spcPct val="0"/>
        </a:spcBef>
        <a:buNone/>
        <a:defRPr sz="4400" i="1" kern="1200">
          <a:solidFill>
            <a:srgbClr val="41B6E6"/>
          </a:solidFill>
          <a:latin typeface="Georgia" pitchFamily="18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rgbClr val="005F61"/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600" kern="1200">
          <a:solidFill>
            <a:srgbClr val="005F61"/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rgbClr val="005F61"/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rgbClr val="005F61"/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800" kern="1200">
          <a:solidFill>
            <a:srgbClr val="005F61"/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D8A4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/>
          <p:cNvSpPr txBox="1"/>
          <p:nvPr/>
        </p:nvSpPr>
        <p:spPr>
          <a:xfrm>
            <a:off x="0" y="6212045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2400" b="1" dirty="0" smtClean="0">
                <a:solidFill>
                  <a:schemeClr val="bg1"/>
                </a:solidFill>
              </a:rPr>
              <a:t>RUIMTELIJKE ORDENING</a:t>
            </a:r>
            <a:endParaRPr lang="nl-NL" sz="2400" b="1" dirty="0">
              <a:solidFill>
                <a:schemeClr val="bg1"/>
              </a:solidFill>
            </a:endParaRPr>
          </a:p>
        </p:txBody>
      </p:sp>
      <p:sp>
        <p:nvSpPr>
          <p:cNvPr id="3" name="Tekstvak 2"/>
          <p:cNvSpPr txBox="1"/>
          <p:nvPr/>
        </p:nvSpPr>
        <p:spPr>
          <a:xfrm>
            <a:off x="5468889" y="3690015"/>
            <a:ext cx="232467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400" b="1" dirty="0" smtClean="0">
                <a:solidFill>
                  <a:schemeClr val="bg1"/>
                </a:solidFill>
              </a:rPr>
              <a:t>HUISVESTING</a:t>
            </a:r>
            <a:endParaRPr lang="nl-NL" sz="2400" b="1" dirty="0">
              <a:solidFill>
                <a:schemeClr val="bg1"/>
              </a:solidFill>
            </a:endParaRPr>
          </a:p>
        </p:txBody>
      </p:sp>
      <p:sp>
        <p:nvSpPr>
          <p:cNvPr id="5" name="Tekstvak 4"/>
          <p:cNvSpPr txBox="1"/>
          <p:nvPr/>
        </p:nvSpPr>
        <p:spPr>
          <a:xfrm>
            <a:off x="6841338" y="4505477"/>
            <a:ext cx="11464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voldoende</a:t>
            </a:r>
            <a:endParaRPr lang="nl-NL" dirty="0"/>
          </a:p>
        </p:txBody>
      </p:sp>
      <p:sp>
        <p:nvSpPr>
          <p:cNvPr id="8" name="Tekstvak 7"/>
          <p:cNvSpPr txBox="1"/>
          <p:nvPr/>
        </p:nvSpPr>
        <p:spPr>
          <a:xfrm>
            <a:off x="5307932" y="4241253"/>
            <a:ext cx="11336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mtClean="0"/>
              <a:t>betaalbaar</a:t>
            </a:r>
            <a:endParaRPr lang="nl-NL"/>
          </a:p>
        </p:txBody>
      </p:sp>
      <p:sp>
        <p:nvSpPr>
          <p:cNvPr id="9" name="Tekstvak 8"/>
          <p:cNvSpPr txBox="1"/>
          <p:nvPr/>
        </p:nvSpPr>
        <p:spPr>
          <a:xfrm>
            <a:off x="7414572" y="4138455"/>
            <a:ext cx="12618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nieuwbouw</a:t>
            </a:r>
            <a:endParaRPr lang="nl-NL" dirty="0"/>
          </a:p>
        </p:txBody>
      </p:sp>
      <p:sp>
        <p:nvSpPr>
          <p:cNvPr id="10" name="Tekstvak 9"/>
          <p:cNvSpPr txBox="1"/>
          <p:nvPr/>
        </p:nvSpPr>
        <p:spPr>
          <a:xfrm>
            <a:off x="7008228" y="3362680"/>
            <a:ext cx="13260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doelgroepen</a:t>
            </a:r>
            <a:endParaRPr lang="nl-NL" dirty="0"/>
          </a:p>
        </p:txBody>
      </p:sp>
      <p:sp>
        <p:nvSpPr>
          <p:cNvPr id="11" name="Tekstvak 10"/>
          <p:cNvSpPr txBox="1"/>
          <p:nvPr/>
        </p:nvSpPr>
        <p:spPr>
          <a:xfrm>
            <a:off x="5224576" y="3212976"/>
            <a:ext cx="13003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wachtlijsten</a:t>
            </a:r>
            <a:endParaRPr lang="nl-NL" dirty="0"/>
          </a:p>
        </p:txBody>
      </p:sp>
      <p:sp>
        <p:nvSpPr>
          <p:cNvPr id="12" name="Tekstvak 11"/>
          <p:cNvSpPr txBox="1"/>
          <p:nvPr/>
        </p:nvSpPr>
        <p:spPr>
          <a:xfrm>
            <a:off x="4168533" y="3782348"/>
            <a:ext cx="13003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kleinschalig</a:t>
            </a:r>
            <a:endParaRPr lang="nl-NL" dirty="0"/>
          </a:p>
        </p:txBody>
      </p:sp>
      <p:sp>
        <p:nvSpPr>
          <p:cNvPr id="14" name="Tekstvak 13"/>
          <p:cNvSpPr txBox="1"/>
          <p:nvPr/>
        </p:nvSpPr>
        <p:spPr>
          <a:xfrm>
            <a:off x="805218" y="2260511"/>
            <a:ext cx="17075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400" b="1" dirty="0" smtClean="0">
                <a:solidFill>
                  <a:srgbClr val="005F61"/>
                </a:solidFill>
              </a:rPr>
              <a:t>VERKEER</a:t>
            </a:r>
            <a:endParaRPr lang="nl-NL" sz="2400" b="1" dirty="0">
              <a:solidFill>
                <a:srgbClr val="005F61"/>
              </a:solidFill>
            </a:endParaRPr>
          </a:p>
        </p:txBody>
      </p:sp>
      <p:sp>
        <p:nvSpPr>
          <p:cNvPr id="16" name="Tekstvak 15"/>
          <p:cNvSpPr txBox="1"/>
          <p:nvPr/>
        </p:nvSpPr>
        <p:spPr>
          <a:xfrm>
            <a:off x="213166" y="2809341"/>
            <a:ext cx="24352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solidFill>
                  <a:srgbClr val="FFFF00"/>
                </a:solidFill>
              </a:rPr>
              <a:t>verkeersdruk (ontlasten)</a:t>
            </a:r>
            <a:endParaRPr lang="nl-NL" dirty="0">
              <a:solidFill>
                <a:srgbClr val="FFFF00"/>
              </a:solidFill>
            </a:endParaRPr>
          </a:p>
        </p:txBody>
      </p:sp>
      <p:sp>
        <p:nvSpPr>
          <p:cNvPr id="17" name="Tekstvak 16"/>
          <p:cNvSpPr txBox="1"/>
          <p:nvPr/>
        </p:nvSpPr>
        <p:spPr>
          <a:xfrm>
            <a:off x="1430807" y="1916832"/>
            <a:ext cx="20890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solidFill>
                  <a:srgbClr val="FFFF00"/>
                </a:solidFill>
              </a:rPr>
              <a:t>(extra</a:t>
            </a:r>
            <a:r>
              <a:rPr lang="nl-NL" smtClean="0">
                <a:solidFill>
                  <a:srgbClr val="FFFF00"/>
                </a:solidFill>
              </a:rPr>
              <a:t>) aansluitingen</a:t>
            </a:r>
            <a:endParaRPr lang="nl-NL">
              <a:solidFill>
                <a:srgbClr val="FFFF00"/>
              </a:solidFill>
            </a:endParaRPr>
          </a:p>
        </p:txBody>
      </p:sp>
      <p:sp>
        <p:nvSpPr>
          <p:cNvPr id="18" name="Tekstvak 17"/>
          <p:cNvSpPr txBox="1"/>
          <p:nvPr/>
        </p:nvSpPr>
        <p:spPr>
          <a:xfrm>
            <a:off x="2486213" y="2367010"/>
            <a:ext cx="198644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NL" dirty="0" smtClean="0">
                <a:solidFill>
                  <a:srgbClr val="FFFF00"/>
                </a:solidFill>
              </a:rPr>
              <a:t>oneigenlijk gebruik</a:t>
            </a:r>
          </a:p>
          <a:p>
            <a:pPr algn="ctr"/>
            <a:r>
              <a:rPr lang="nl-NL" dirty="0" smtClean="0">
                <a:solidFill>
                  <a:srgbClr val="FFFF00"/>
                </a:solidFill>
              </a:rPr>
              <a:t>aanpakken</a:t>
            </a:r>
            <a:endParaRPr lang="nl-NL" dirty="0">
              <a:solidFill>
                <a:srgbClr val="FFFF00"/>
              </a:solidFill>
            </a:endParaRPr>
          </a:p>
        </p:txBody>
      </p:sp>
      <p:sp>
        <p:nvSpPr>
          <p:cNvPr id="19" name="Tekstvak 18"/>
          <p:cNvSpPr txBox="1"/>
          <p:nvPr/>
        </p:nvSpPr>
        <p:spPr>
          <a:xfrm>
            <a:off x="134013" y="1997678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solidFill>
                  <a:srgbClr val="FFFF00"/>
                </a:solidFill>
              </a:rPr>
              <a:t>veiligheid</a:t>
            </a:r>
            <a:endParaRPr lang="nl-NL" dirty="0">
              <a:solidFill>
                <a:srgbClr val="FFFF00"/>
              </a:solidFill>
            </a:endParaRPr>
          </a:p>
        </p:txBody>
      </p:sp>
      <p:sp>
        <p:nvSpPr>
          <p:cNvPr id="21" name="Tekstvak 20"/>
          <p:cNvSpPr txBox="1"/>
          <p:nvPr/>
        </p:nvSpPr>
        <p:spPr>
          <a:xfrm>
            <a:off x="3807151" y="714532"/>
            <a:ext cx="500649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400" b="1" dirty="0" smtClean="0">
                <a:solidFill>
                  <a:schemeClr val="bg1"/>
                </a:solidFill>
              </a:rPr>
              <a:t>ONTWIKKELINGSPLANOLOGIE</a:t>
            </a:r>
            <a:endParaRPr lang="nl-NL" sz="2400" b="1" dirty="0">
              <a:solidFill>
                <a:schemeClr val="bg1"/>
              </a:solidFill>
            </a:endParaRPr>
          </a:p>
        </p:txBody>
      </p:sp>
      <p:sp>
        <p:nvSpPr>
          <p:cNvPr id="22" name="Tekstvak 21"/>
          <p:cNvSpPr txBox="1"/>
          <p:nvPr/>
        </p:nvSpPr>
        <p:spPr>
          <a:xfrm>
            <a:off x="7196339" y="264478"/>
            <a:ext cx="1056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mtClean="0"/>
              <a:t>leegstand</a:t>
            </a:r>
            <a:endParaRPr lang="nl-NL"/>
          </a:p>
        </p:txBody>
      </p:sp>
      <p:sp>
        <p:nvSpPr>
          <p:cNvPr id="23" name="Tekstvak 22"/>
          <p:cNvSpPr txBox="1"/>
          <p:nvPr/>
        </p:nvSpPr>
        <p:spPr>
          <a:xfrm>
            <a:off x="6120751" y="1160315"/>
            <a:ext cx="20569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mtClean="0"/>
              <a:t>verkeersafhandeling</a:t>
            </a:r>
            <a:endParaRPr lang="nl-NL"/>
          </a:p>
        </p:txBody>
      </p:sp>
      <p:sp>
        <p:nvSpPr>
          <p:cNvPr id="24" name="Tekstvak 23"/>
          <p:cNvSpPr txBox="1"/>
          <p:nvPr/>
        </p:nvSpPr>
        <p:spPr>
          <a:xfrm>
            <a:off x="5864790" y="500247"/>
            <a:ext cx="10054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mtClean="0"/>
              <a:t>welstand</a:t>
            </a:r>
            <a:endParaRPr lang="nl-NL"/>
          </a:p>
        </p:txBody>
      </p:sp>
      <p:sp>
        <p:nvSpPr>
          <p:cNvPr id="25" name="Tekstvak 24"/>
          <p:cNvSpPr txBox="1"/>
          <p:nvPr/>
        </p:nvSpPr>
        <p:spPr>
          <a:xfrm>
            <a:off x="4903751" y="1459302"/>
            <a:ext cx="23391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afstanden </a:t>
            </a:r>
            <a:r>
              <a:rPr lang="nl-NL" smtClean="0"/>
              <a:t>tot woningen</a:t>
            </a:r>
            <a:endParaRPr lang="nl-NL"/>
          </a:p>
        </p:txBody>
      </p:sp>
      <p:sp>
        <p:nvSpPr>
          <p:cNvPr id="26" name="Tekstvak 25"/>
          <p:cNvSpPr txBox="1"/>
          <p:nvPr/>
        </p:nvSpPr>
        <p:spPr>
          <a:xfrm>
            <a:off x="3807151" y="229868"/>
            <a:ext cx="19287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mtClean="0"/>
              <a:t>ruimte voor ruimte</a:t>
            </a:r>
            <a:endParaRPr lang="nl-NL"/>
          </a:p>
        </p:txBody>
      </p:sp>
      <p:sp>
        <p:nvSpPr>
          <p:cNvPr id="27" name="Tekstvak 26"/>
          <p:cNvSpPr txBox="1"/>
          <p:nvPr/>
        </p:nvSpPr>
        <p:spPr>
          <a:xfrm>
            <a:off x="3940026" y="1226098"/>
            <a:ext cx="12298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meer groen</a:t>
            </a:r>
            <a:endParaRPr lang="nl-NL" dirty="0"/>
          </a:p>
        </p:txBody>
      </p:sp>
      <p:sp>
        <p:nvSpPr>
          <p:cNvPr id="28" name="Tekstvak 27"/>
          <p:cNvSpPr txBox="1"/>
          <p:nvPr/>
        </p:nvSpPr>
        <p:spPr>
          <a:xfrm>
            <a:off x="2298070" y="956371"/>
            <a:ext cx="13821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000" b="1" dirty="0" smtClean="0"/>
              <a:t>onderhoud</a:t>
            </a:r>
            <a:endParaRPr lang="nl-NL" sz="2000" b="1" dirty="0"/>
          </a:p>
        </p:txBody>
      </p:sp>
      <p:sp>
        <p:nvSpPr>
          <p:cNvPr id="29" name="Tekstvak 28"/>
          <p:cNvSpPr txBox="1"/>
          <p:nvPr/>
        </p:nvSpPr>
        <p:spPr>
          <a:xfrm>
            <a:off x="2627784" y="504975"/>
            <a:ext cx="12234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mtClean="0"/>
              <a:t>bermbeleid</a:t>
            </a:r>
            <a:endParaRPr lang="nl-NL"/>
          </a:p>
        </p:txBody>
      </p:sp>
      <p:sp>
        <p:nvSpPr>
          <p:cNvPr id="30" name="Tekstvak 29"/>
          <p:cNvSpPr txBox="1"/>
          <p:nvPr/>
        </p:nvSpPr>
        <p:spPr>
          <a:xfrm>
            <a:off x="7850468" y="3726742"/>
            <a:ext cx="8258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mtClean="0"/>
              <a:t>sociaal</a:t>
            </a:r>
            <a:endParaRPr lang="nl-NL"/>
          </a:p>
        </p:txBody>
      </p:sp>
      <p:sp>
        <p:nvSpPr>
          <p:cNvPr id="31" name="Tekstvak 30"/>
          <p:cNvSpPr txBox="1"/>
          <p:nvPr/>
        </p:nvSpPr>
        <p:spPr>
          <a:xfrm>
            <a:off x="559008" y="4425919"/>
            <a:ext cx="26484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400" b="1" dirty="0" smtClean="0">
                <a:solidFill>
                  <a:srgbClr val="005F61"/>
                </a:solidFill>
              </a:rPr>
              <a:t>LEEFBAARHEID</a:t>
            </a:r>
            <a:endParaRPr lang="nl-NL" sz="2400" b="1" dirty="0">
              <a:solidFill>
                <a:srgbClr val="005F61"/>
              </a:solidFill>
            </a:endParaRPr>
          </a:p>
        </p:txBody>
      </p:sp>
      <p:sp>
        <p:nvSpPr>
          <p:cNvPr id="32" name="Tekstvak 31"/>
          <p:cNvSpPr txBox="1"/>
          <p:nvPr/>
        </p:nvSpPr>
        <p:spPr>
          <a:xfrm>
            <a:off x="2574666" y="5476815"/>
            <a:ext cx="11721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mtClean="0">
                <a:solidFill>
                  <a:srgbClr val="FFFF00"/>
                </a:solidFill>
              </a:rPr>
              <a:t>onderhoud</a:t>
            </a:r>
            <a:endParaRPr lang="nl-NL" dirty="0">
              <a:solidFill>
                <a:srgbClr val="FFFF00"/>
              </a:solidFill>
            </a:endParaRPr>
          </a:p>
        </p:txBody>
      </p:sp>
      <p:sp>
        <p:nvSpPr>
          <p:cNvPr id="33" name="Tekstvak 32"/>
          <p:cNvSpPr txBox="1"/>
          <p:nvPr/>
        </p:nvSpPr>
        <p:spPr>
          <a:xfrm>
            <a:off x="1952321" y="4121750"/>
            <a:ext cx="10823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mtClean="0">
                <a:solidFill>
                  <a:srgbClr val="FFFF00"/>
                </a:solidFill>
              </a:rPr>
              <a:t>economie</a:t>
            </a:r>
            <a:endParaRPr lang="nl-NL">
              <a:solidFill>
                <a:srgbClr val="FFFF00"/>
              </a:solidFill>
            </a:endParaRPr>
          </a:p>
        </p:txBody>
      </p:sp>
      <p:sp>
        <p:nvSpPr>
          <p:cNvPr id="34" name="Tekstvak 33"/>
          <p:cNvSpPr txBox="1"/>
          <p:nvPr/>
        </p:nvSpPr>
        <p:spPr>
          <a:xfrm>
            <a:off x="134013" y="4968646"/>
            <a:ext cx="33201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mtClean="0">
                <a:solidFill>
                  <a:srgbClr val="FFFF00"/>
                </a:solidFill>
              </a:rPr>
              <a:t>sociaal-maatschappelijke controle</a:t>
            </a:r>
            <a:endParaRPr lang="nl-NL">
              <a:solidFill>
                <a:srgbClr val="FFFF00"/>
              </a:solidFill>
            </a:endParaRPr>
          </a:p>
        </p:txBody>
      </p:sp>
      <p:sp>
        <p:nvSpPr>
          <p:cNvPr id="35" name="Tekstvak 34"/>
          <p:cNvSpPr txBox="1"/>
          <p:nvPr/>
        </p:nvSpPr>
        <p:spPr>
          <a:xfrm>
            <a:off x="222972" y="3830585"/>
            <a:ext cx="17556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mtClean="0">
                <a:solidFill>
                  <a:srgbClr val="FFFF00"/>
                </a:solidFill>
              </a:rPr>
              <a:t>zwakkere wijken</a:t>
            </a:r>
            <a:endParaRPr lang="nl-NL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8655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500"/>
                            </p:stCondLst>
                            <p:childTnLst>
                              <p:par>
                                <p:cTn id="17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500"/>
                            </p:stCondLst>
                            <p:childTnLst>
                              <p:par>
                                <p:cTn id="21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500"/>
                            </p:stCondLst>
                            <p:childTnLst>
                              <p:par>
                                <p:cTn id="2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500"/>
                            </p:stCondLst>
                            <p:childTnLst>
                              <p:par>
                                <p:cTn id="29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1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6500"/>
                            </p:stCondLst>
                            <p:childTnLst>
                              <p:par>
                                <p:cTn id="33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5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7500"/>
                            </p:stCondLst>
                            <p:childTnLst>
                              <p:par>
                                <p:cTn id="37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9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4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1000"/>
                            </p:stCondLst>
                            <p:childTnLst>
                              <p:par>
                                <p:cTn id="46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500"/>
                            </p:stCondLst>
                            <p:childTnLst>
                              <p:par>
                                <p:cTn id="50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2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2500"/>
                            </p:stCondLst>
                            <p:childTnLst>
                              <p:par>
                                <p:cTn id="54" presetID="5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6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3500"/>
                            </p:stCondLst>
                            <p:childTnLst>
                              <p:par>
                                <p:cTn id="58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0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4500"/>
                            </p:stCondLst>
                            <p:childTnLst>
                              <p:par>
                                <p:cTn id="62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4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1000"/>
                            </p:stCondLst>
                            <p:childTnLst>
                              <p:par>
                                <p:cTn id="7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2000"/>
                            </p:stCondLst>
                            <p:childTnLst>
                              <p:par>
                                <p:cTn id="7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3000"/>
                            </p:stCondLst>
                            <p:childTnLst>
                              <p:par>
                                <p:cTn id="7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1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4000"/>
                            </p:stCondLst>
                            <p:childTnLst>
                              <p:par>
                                <p:cTn id="8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5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5000"/>
                            </p:stCondLst>
                            <p:childTnLst>
                              <p:par>
                                <p:cTn id="8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9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6000"/>
                            </p:stCondLst>
                            <p:childTnLst>
                              <p:par>
                                <p:cTn id="9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3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7000"/>
                            </p:stCondLst>
                            <p:childTnLst>
                              <p:par>
                                <p:cTn id="9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2" dur="10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03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1000"/>
                            </p:stCondLst>
                            <p:childTnLst>
                              <p:par>
                                <p:cTn id="105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7" dur="10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08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>
                            <p:stCondLst>
                              <p:cond delay="2000"/>
                            </p:stCondLst>
                            <p:childTnLst>
                              <p:par>
                                <p:cTn id="110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2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13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4" fill="hold">
                            <p:stCondLst>
                              <p:cond delay="3000"/>
                            </p:stCondLst>
                            <p:childTnLst>
                              <p:par>
                                <p:cTn id="115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7" dur="10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18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9" fill="hold">
                            <p:stCondLst>
                              <p:cond delay="4000"/>
                            </p:stCondLst>
                            <p:childTnLst>
                              <p:par>
                                <p:cTn id="120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2" dur="10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23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8" grpId="0"/>
      <p:bldP spid="9" grpId="0"/>
      <p:bldP spid="10" grpId="0"/>
      <p:bldP spid="11" grpId="0"/>
      <p:bldP spid="12" grpId="0"/>
      <p:bldP spid="14" grpId="0"/>
      <p:bldP spid="16" grpId="0"/>
      <p:bldP spid="17" grpId="0"/>
      <p:bldP spid="17" grpId="1"/>
      <p:bldP spid="18" grpId="0"/>
      <p:bldP spid="19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/>
      <p:bldP spid="31" grpId="0"/>
      <p:bldP spid="32" grpId="0"/>
      <p:bldP spid="33" grpId="0"/>
      <p:bldP spid="34" grpId="0"/>
      <p:bldP spid="3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03A7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/>
          <p:cNvSpPr txBox="1"/>
          <p:nvPr/>
        </p:nvSpPr>
        <p:spPr>
          <a:xfrm>
            <a:off x="1187624" y="1386292"/>
            <a:ext cx="348685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400" b="1" dirty="0" smtClean="0">
                <a:solidFill>
                  <a:srgbClr val="005F61"/>
                </a:solidFill>
              </a:rPr>
              <a:t>ONDERNEMERSCHAP</a:t>
            </a:r>
            <a:endParaRPr lang="nl-NL" sz="2400" b="1" dirty="0">
              <a:solidFill>
                <a:srgbClr val="005F61"/>
              </a:solidFill>
            </a:endParaRPr>
          </a:p>
        </p:txBody>
      </p:sp>
      <p:sp>
        <p:nvSpPr>
          <p:cNvPr id="5" name="Tekstvak 4"/>
          <p:cNvSpPr txBox="1"/>
          <p:nvPr/>
        </p:nvSpPr>
        <p:spPr>
          <a:xfrm>
            <a:off x="2550128" y="1016960"/>
            <a:ext cx="26148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mtClean="0">
                <a:solidFill>
                  <a:srgbClr val="FFFF00"/>
                </a:solidFill>
              </a:rPr>
              <a:t>stimuleren groei/innovatie</a:t>
            </a:r>
            <a:endParaRPr lang="nl-NL" dirty="0">
              <a:solidFill>
                <a:srgbClr val="FFFF00"/>
              </a:solidFill>
            </a:endParaRPr>
          </a:p>
        </p:txBody>
      </p:sp>
      <p:sp>
        <p:nvSpPr>
          <p:cNvPr id="7" name="Tekstvak 6"/>
          <p:cNvSpPr txBox="1"/>
          <p:nvPr/>
        </p:nvSpPr>
        <p:spPr>
          <a:xfrm>
            <a:off x="1385540" y="1902765"/>
            <a:ext cx="33201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mtClean="0">
                <a:solidFill>
                  <a:srgbClr val="FFFF00"/>
                </a:solidFill>
              </a:rPr>
              <a:t>sociaal-maatschappelijke controle</a:t>
            </a:r>
            <a:endParaRPr lang="nl-NL">
              <a:solidFill>
                <a:srgbClr val="FFFF00"/>
              </a:solidFill>
            </a:endParaRPr>
          </a:p>
        </p:txBody>
      </p:sp>
      <p:sp>
        <p:nvSpPr>
          <p:cNvPr id="8" name="Tekstvak 7"/>
          <p:cNvSpPr txBox="1"/>
          <p:nvPr/>
        </p:nvSpPr>
        <p:spPr>
          <a:xfrm>
            <a:off x="1474499" y="764704"/>
            <a:ext cx="1518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solidFill>
                  <a:srgbClr val="FFFF00"/>
                </a:solidFill>
              </a:rPr>
              <a:t>winkelbestand</a:t>
            </a:r>
            <a:endParaRPr lang="nl-NL" dirty="0">
              <a:solidFill>
                <a:srgbClr val="FFFF00"/>
              </a:solidFill>
            </a:endParaRPr>
          </a:p>
        </p:txBody>
      </p:sp>
      <p:sp>
        <p:nvSpPr>
          <p:cNvPr id="9" name="Tekstvak 8"/>
          <p:cNvSpPr txBox="1"/>
          <p:nvPr/>
        </p:nvSpPr>
        <p:spPr>
          <a:xfrm>
            <a:off x="0" y="6212045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2400" b="1" smtClean="0">
                <a:solidFill>
                  <a:schemeClr val="bg1"/>
                </a:solidFill>
              </a:rPr>
              <a:t>ECONOMIE</a:t>
            </a:r>
            <a:endParaRPr lang="nl-NL" sz="2400" b="1" dirty="0">
              <a:solidFill>
                <a:schemeClr val="bg1"/>
              </a:solidFill>
            </a:endParaRPr>
          </a:p>
        </p:txBody>
      </p:sp>
      <p:sp>
        <p:nvSpPr>
          <p:cNvPr id="3" name="Tekstvak 2"/>
          <p:cNvSpPr txBox="1"/>
          <p:nvPr/>
        </p:nvSpPr>
        <p:spPr>
          <a:xfrm>
            <a:off x="2931050" y="2412900"/>
            <a:ext cx="22108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solidFill>
                  <a:srgbClr val="FFFF00"/>
                </a:solidFill>
              </a:rPr>
              <a:t>geen betaald parkeren</a:t>
            </a:r>
            <a:endParaRPr lang="nl-NL" dirty="0">
              <a:solidFill>
                <a:srgbClr val="FFFF00"/>
              </a:solidFill>
            </a:endParaRPr>
          </a:p>
        </p:txBody>
      </p:sp>
      <p:sp>
        <p:nvSpPr>
          <p:cNvPr id="10" name="Tekstvak 9"/>
          <p:cNvSpPr txBox="1"/>
          <p:nvPr/>
        </p:nvSpPr>
        <p:spPr>
          <a:xfrm>
            <a:off x="5293235" y="3973734"/>
            <a:ext cx="280397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400" b="1" smtClean="0">
                <a:solidFill>
                  <a:srgbClr val="005F61"/>
                </a:solidFill>
              </a:rPr>
              <a:t>DUURZAAMHEID</a:t>
            </a:r>
            <a:endParaRPr lang="nl-NL" sz="2400" b="1" dirty="0">
              <a:solidFill>
                <a:srgbClr val="005F61"/>
              </a:solidFill>
            </a:endParaRPr>
          </a:p>
        </p:txBody>
      </p:sp>
      <p:sp>
        <p:nvSpPr>
          <p:cNvPr id="11" name="Tekstvak 10"/>
          <p:cNvSpPr txBox="1"/>
          <p:nvPr/>
        </p:nvSpPr>
        <p:spPr>
          <a:xfrm>
            <a:off x="4705680" y="1690731"/>
            <a:ext cx="12362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mtClean="0">
                <a:solidFill>
                  <a:srgbClr val="FFFF00"/>
                </a:solidFill>
              </a:rPr>
              <a:t>huisvesting</a:t>
            </a:r>
            <a:endParaRPr lang="nl-NL" dirty="0">
              <a:solidFill>
                <a:srgbClr val="FFFF00"/>
              </a:solidFill>
            </a:endParaRPr>
          </a:p>
        </p:txBody>
      </p:sp>
      <p:sp>
        <p:nvSpPr>
          <p:cNvPr id="12" name="Tekstvak 11"/>
          <p:cNvSpPr txBox="1"/>
          <p:nvPr/>
        </p:nvSpPr>
        <p:spPr>
          <a:xfrm>
            <a:off x="4788024" y="3573016"/>
            <a:ext cx="22813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solidFill>
                  <a:schemeClr val="bg1"/>
                </a:solidFill>
              </a:rPr>
              <a:t>buitengebied agrarisch</a:t>
            </a:r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13" name="Tekstvak 12"/>
          <p:cNvSpPr txBox="1"/>
          <p:nvPr/>
        </p:nvSpPr>
        <p:spPr>
          <a:xfrm>
            <a:off x="6257757" y="4648621"/>
            <a:ext cx="24288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mtClean="0">
                <a:solidFill>
                  <a:schemeClr val="bg1"/>
                </a:solidFill>
              </a:rPr>
              <a:t>eigen ondernemers eerst</a:t>
            </a:r>
            <a:endParaRPr lang="nl-NL">
              <a:solidFill>
                <a:schemeClr val="bg1"/>
              </a:solidFill>
            </a:endParaRPr>
          </a:p>
        </p:txBody>
      </p:sp>
      <p:sp>
        <p:nvSpPr>
          <p:cNvPr id="14" name="Tekstvak 13"/>
          <p:cNvSpPr txBox="1"/>
          <p:nvPr/>
        </p:nvSpPr>
        <p:spPr>
          <a:xfrm>
            <a:off x="3465881" y="4402095"/>
            <a:ext cx="24737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mtClean="0">
                <a:solidFill>
                  <a:schemeClr val="bg1"/>
                </a:solidFill>
              </a:rPr>
              <a:t>evenementen aantrekken</a:t>
            </a:r>
            <a:endParaRPr lang="nl-NL">
              <a:solidFill>
                <a:schemeClr val="bg1"/>
              </a:solidFill>
            </a:endParaRPr>
          </a:p>
        </p:txBody>
      </p:sp>
      <p:sp>
        <p:nvSpPr>
          <p:cNvPr id="15" name="Tekstvak 14"/>
          <p:cNvSpPr txBox="1"/>
          <p:nvPr/>
        </p:nvSpPr>
        <p:spPr>
          <a:xfrm>
            <a:off x="2647694" y="3926152"/>
            <a:ext cx="21403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mtClean="0">
                <a:solidFill>
                  <a:schemeClr val="bg1"/>
                </a:solidFill>
              </a:rPr>
              <a:t>ontwikkeling Houten</a:t>
            </a:r>
            <a:endParaRPr lang="nl-NL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29407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8" presetClass="entr" presetSubtype="12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8" presetClass="entr" presetSubtype="12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8" presetClass="entr" presetSubtype="12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8" presetClass="entr" presetSubtype="1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000"/>
                            </p:stCondLst>
                            <p:childTnLst>
                              <p:par>
                                <p:cTn id="34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6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2000"/>
                            </p:stCondLst>
                            <p:childTnLst>
                              <p:par>
                                <p:cTn id="38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0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3000"/>
                            </p:stCondLst>
                            <p:childTnLst>
                              <p:par>
                                <p:cTn id="42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4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4000"/>
                            </p:stCondLst>
                            <p:childTnLst>
                              <p:par>
                                <p:cTn id="46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8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5000"/>
                            </p:stCondLst>
                            <p:childTnLst>
                              <p:par>
                                <p:cTn id="50" presetID="18" presetClass="entr" presetSubtype="12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2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1"/>
      <p:bldP spid="5" grpId="1"/>
      <p:bldP spid="7" grpId="1"/>
      <p:bldP spid="8" grpId="1"/>
      <p:bldP spid="3" grpId="0"/>
      <p:bldP spid="10" grpId="1"/>
      <p:bldP spid="11" grpId="0"/>
      <p:bldP spid="12" grpId="0"/>
      <p:bldP spid="13" grpId="0"/>
      <p:bldP spid="14" grpId="0"/>
      <p:bldP spid="15" grpId="0"/>
      <p:bldP spid="15" grpId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AED3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/>
          <p:cNvSpPr txBox="1"/>
          <p:nvPr/>
        </p:nvSpPr>
        <p:spPr>
          <a:xfrm>
            <a:off x="0" y="6309320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2400" b="1" dirty="0" smtClean="0">
                <a:solidFill>
                  <a:schemeClr val="bg1"/>
                </a:solidFill>
              </a:rPr>
              <a:t>WAARDEN/GEZIN/STERKE SAMENLEVING</a:t>
            </a:r>
            <a:endParaRPr lang="nl-NL" sz="2400" b="1" dirty="0">
              <a:solidFill>
                <a:schemeClr val="bg1"/>
              </a:solidFill>
            </a:endParaRPr>
          </a:p>
        </p:txBody>
      </p:sp>
      <p:sp>
        <p:nvSpPr>
          <p:cNvPr id="7" name="Tekstvak 6"/>
          <p:cNvSpPr txBox="1"/>
          <p:nvPr/>
        </p:nvSpPr>
        <p:spPr>
          <a:xfrm>
            <a:off x="1575953" y="896758"/>
            <a:ext cx="25779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400" b="1" dirty="0" smtClean="0">
                <a:solidFill>
                  <a:schemeClr val="accent1">
                    <a:lumMod val="75000"/>
                  </a:schemeClr>
                </a:solidFill>
              </a:rPr>
              <a:t>DOELGROEPEN</a:t>
            </a:r>
            <a:endParaRPr lang="nl-NL" sz="2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9" name="Tekstvak 8"/>
          <p:cNvSpPr txBox="1"/>
          <p:nvPr/>
        </p:nvSpPr>
        <p:spPr>
          <a:xfrm>
            <a:off x="431948" y="1250039"/>
            <a:ext cx="14414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solidFill>
                  <a:schemeClr val="accent6">
                    <a:lumMod val="75000"/>
                  </a:schemeClr>
                </a:solidFill>
              </a:rPr>
              <a:t>vluchtelingen</a:t>
            </a:r>
            <a:endParaRPr lang="nl-NL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1" name="Tekstvak 10"/>
          <p:cNvSpPr txBox="1"/>
          <p:nvPr/>
        </p:nvSpPr>
        <p:spPr>
          <a:xfrm>
            <a:off x="2474843" y="473573"/>
            <a:ext cx="5453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mtClean="0">
                <a:solidFill>
                  <a:schemeClr val="accent6">
                    <a:lumMod val="75000"/>
                  </a:schemeClr>
                </a:solidFill>
              </a:rPr>
              <a:t>50+</a:t>
            </a:r>
            <a:endParaRPr lang="nl-NL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2" name="Tekstvak 11"/>
          <p:cNvSpPr txBox="1"/>
          <p:nvPr/>
        </p:nvSpPr>
        <p:spPr>
          <a:xfrm>
            <a:off x="1331640" y="419719"/>
            <a:ext cx="9925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solidFill>
                  <a:schemeClr val="accent6">
                    <a:lumMod val="75000"/>
                  </a:schemeClr>
                </a:solidFill>
              </a:rPr>
              <a:t>jongeren</a:t>
            </a:r>
            <a:endParaRPr lang="nl-NL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4" name="Tekstvak 13"/>
          <p:cNvSpPr txBox="1"/>
          <p:nvPr/>
        </p:nvSpPr>
        <p:spPr>
          <a:xfrm>
            <a:off x="3516756" y="508671"/>
            <a:ext cx="12747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err="1" smtClean="0">
                <a:solidFill>
                  <a:schemeClr val="accent6">
                    <a:lumMod val="75000"/>
                  </a:schemeClr>
                </a:solidFill>
              </a:rPr>
              <a:t>armoedigen</a:t>
            </a:r>
            <a:endParaRPr lang="nl-NL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5" name="Tekstvak 14"/>
          <p:cNvSpPr txBox="1"/>
          <p:nvPr/>
        </p:nvSpPr>
        <p:spPr>
          <a:xfrm>
            <a:off x="1055987" y="4255818"/>
            <a:ext cx="17427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mtClean="0">
                <a:solidFill>
                  <a:schemeClr val="accent6">
                    <a:lumMod val="75000"/>
                  </a:schemeClr>
                </a:solidFill>
              </a:rPr>
              <a:t>sociale projecten</a:t>
            </a:r>
            <a:endParaRPr lang="nl-NL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6" name="Tekstvak 15"/>
          <p:cNvSpPr txBox="1"/>
          <p:nvPr/>
        </p:nvSpPr>
        <p:spPr>
          <a:xfrm>
            <a:off x="2544509" y="3889454"/>
            <a:ext cx="226536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400" b="1" dirty="0" smtClean="0">
                <a:solidFill>
                  <a:schemeClr val="accent1">
                    <a:lumMod val="75000"/>
                  </a:schemeClr>
                </a:solidFill>
              </a:rPr>
              <a:t>DE ‘C’ IN CDA</a:t>
            </a:r>
            <a:endParaRPr lang="nl-NL" sz="2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7" name="Tekstvak 16"/>
          <p:cNvSpPr txBox="1"/>
          <p:nvPr/>
        </p:nvSpPr>
        <p:spPr>
          <a:xfrm>
            <a:off x="1987495" y="4600743"/>
            <a:ext cx="25442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solidFill>
                  <a:schemeClr val="accent6">
                    <a:lumMod val="75000"/>
                  </a:schemeClr>
                </a:solidFill>
              </a:rPr>
              <a:t>elkaar durven aanspreken</a:t>
            </a:r>
            <a:endParaRPr lang="nl-NL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8" name="Tekstvak 17"/>
          <p:cNvSpPr txBox="1"/>
          <p:nvPr/>
        </p:nvSpPr>
        <p:spPr>
          <a:xfrm>
            <a:off x="2644085" y="3130035"/>
            <a:ext cx="1569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solidFill>
                  <a:schemeClr val="accent6">
                    <a:lumMod val="75000"/>
                  </a:schemeClr>
                </a:solidFill>
              </a:rPr>
              <a:t>geloof als bron</a:t>
            </a:r>
            <a:endParaRPr lang="nl-NL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9" name="Tekstvak 18"/>
          <p:cNvSpPr txBox="1"/>
          <p:nvPr/>
        </p:nvSpPr>
        <p:spPr>
          <a:xfrm>
            <a:off x="1563003" y="3486954"/>
            <a:ext cx="12875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mtClean="0">
                <a:solidFill>
                  <a:schemeClr val="accent6">
                    <a:lumMod val="75000"/>
                  </a:schemeClr>
                </a:solidFill>
              </a:rPr>
              <a:t>zondagsrust</a:t>
            </a:r>
            <a:endParaRPr lang="nl-NL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0" name="Tekstvak 19"/>
          <p:cNvSpPr txBox="1"/>
          <p:nvPr/>
        </p:nvSpPr>
        <p:spPr>
          <a:xfrm>
            <a:off x="3909701" y="4231411"/>
            <a:ext cx="21082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mtClean="0">
                <a:solidFill>
                  <a:schemeClr val="accent6">
                    <a:lumMod val="75000"/>
                  </a:schemeClr>
                </a:solidFill>
              </a:rPr>
              <a:t>aandacht voor elkaar</a:t>
            </a:r>
            <a:endParaRPr lang="nl-NL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1" name="Tekstvak 20"/>
          <p:cNvSpPr txBox="1"/>
          <p:nvPr/>
        </p:nvSpPr>
        <p:spPr>
          <a:xfrm>
            <a:off x="4034574" y="5035033"/>
            <a:ext cx="24096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solidFill>
                  <a:schemeClr val="accent6">
                    <a:lumMod val="75000"/>
                  </a:schemeClr>
                </a:solidFill>
              </a:rPr>
              <a:t>maatschappelijke stages</a:t>
            </a:r>
            <a:endParaRPr lang="nl-NL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2" name="Tekstvak 21"/>
          <p:cNvSpPr txBox="1"/>
          <p:nvPr/>
        </p:nvSpPr>
        <p:spPr>
          <a:xfrm>
            <a:off x="3691692" y="3564325"/>
            <a:ext cx="19672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solidFill>
                  <a:schemeClr val="accent6">
                    <a:lumMod val="75000"/>
                  </a:schemeClr>
                </a:solidFill>
              </a:rPr>
              <a:t>armoedebestrijding</a:t>
            </a:r>
            <a:endParaRPr lang="nl-NL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3" name="Tekstvak 22"/>
          <p:cNvSpPr txBox="1"/>
          <p:nvPr/>
        </p:nvSpPr>
        <p:spPr>
          <a:xfrm>
            <a:off x="2705907" y="1561844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solidFill>
                  <a:schemeClr val="accent6">
                    <a:lumMod val="75000"/>
                  </a:schemeClr>
                </a:solidFill>
              </a:rPr>
              <a:t>eenzamen</a:t>
            </a:r>
            <a:endParaRPr lang="nl-NL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4" name="Tekstvak 23"/>
          <p:cNvSpPr txBox="1"/>
          <p:nvPr/>
        </p:nvSpPr>
        <p:spPr>
          <a:xfrm>
            <a:off x="1524998" y="5075892"/>
            <a:ext cx="21659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solidFill>
                  <a:schemeClr val="accent6">
                    <a:lumMod val="75000"/>
                  </a:schemeClr>
                </a:solidFill>
              </a:rPr>
              <a:t>rol sportverenigingen</a:t>
            </a:r>
            <a:endParaRPr lang="nl-NL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5" name="Tekstvak 24"/>
          <p:cNvSpPr txBox="1"/>
          <p:nvPr/>
        </p:nvSpPr>
        <p:spPr>
          <a:xfrm>
            <a:off x="4005634" y="1377178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solidFill>
                  <a:schemeClr val="accent6">
                    <a:lumMod val="75000"/>
                  </a:schemeClr>
                </a:solidFill>
              </a:rPr>
              <a:t>eenzamen</a:t>
            </a:r>
            <a:endParaRPr lang="nl-NL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6" name="Tekstvak 25"/>
          <p:cNvSpPr txBox="1"/>
          <p:nvPr/>
        </p:nvSpPr>
        <p:spPr>
          <a:xfrm>
            <a:off x="6588224" y="2204864"/>
            <a:ext cx="119981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400" b="1" dirty="0" smtClean="0">
                <a:solidFill>
                  <a:schemeClr val="accent1">
                    <a:lumMod val="75000"/>
                  </a:schemeClr>
                </a:solidFill>
              </a:rPr>
              <a:t>SPORT</a:t>
            </a:r>
            <a:endParaRPr lang="nl-NL" sz="2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7" name="Tekstvak 26"/>
          <p:cNvSpPr txBox="1"/>
          <p:nvPr/>
        </p:nvSpPr>
        <p:spPr>
          <a:xfrm>
            <a:off x="7188132" y="1814202"/>
            <a:ext cx="14414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mtClean="0">
                <a:solidFill>
                  <a:schemeClr val="accent6">
                    <a:lumMod val="75000"/>
                  </a:schemeClr>
                </a:solidFill>
              </a:rPr>
              <a:t>accomodaties</a:t>
            </a:r>
            <a:endParaRPr lang="nl-NL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8" name="Tekstvak 27"/>
          <p:cNvSpPr txBox="1"/>
          <p:nvPr/>
        </p:nvSpPr>
        <p:spPr>
          <a:xfrm>
            <a:off x="7067330" y="2666529"/>
            <a:ext cx="16786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solidFill>
                  <a:schemeClr val="accent6">
                    <a:lumMod val="75000"/>
                  </a:schemeClr>
                </a:solidFill>
              </a:rPr>
              <a:t>stimuleren sport</a:t>
            </a:r>
            <a:endParaRPr lang="nl-NL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1963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000"/>
                            </p:stCondLst>
                            <p:childTnLst>
                              <p:par>
                                <p:cTn id="2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0"/>
                            </p:stCondLst>
                            <p:childTnLst>
                              <p:par>
                                <p:cTn id="2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6000"/>
                            </p:stCondLst>
                            <p:childTnLst>
                              <p:par>
                                <p:cTn id="2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000"/>
                            </p:stCondLst>
                            <p:childTnLst>
                              <p:par>
                                <p:cTn id="3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2000"/>
                            </p:stCondLst>
                            <p:childTnLst>
                              <p:par>
                                <p:cTn id="4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3000"/>
                            </p:stCondLst>
                            <p:childTnLst>
                              <p:par>
                                <p:cTn id="4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4000"/>
                            </p:stCondLst>
                            <p:childTnLst>
                              <p:par>
                                <p:cTn id="5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5000"/>
                            </p:stCondLst>
                            <p:childTnLst>
                              <p:par>
                                <p:cTn id="5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6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6000"/>
                            </p:stCondLst>
                            <p:childTnLst>
                              <p:par>
                                <p:cTn id="5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0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7000"/>
                            </p:stCondLst>
                            <p:childTnLst>
                              <p:par>
                                <p:cTn id="6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4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8000"/>
                            </p:stCondLst>
                            <p:childTnLst>
                              <p:par>
                                <p:cTn id="6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8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3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1000"/>
                            </p:stCondLst>
                            <p:childTnLst>
                              <p:par>
                                <p:cTn id="7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7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2000"/>
                            </p:stCondLst>
                            <p:childTnLst>
                              <p:par>
                                <p:cTn id="7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1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/>
      <p:bldP spid="11" grpId="0"/>
      <p:bldP spid="12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E31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kstvak 4"/>
          <p:cNvSpPr txBox="1"/>
          <p:nvPr/>
        </p:nvSpPr>
        <p:spPr>
          <a:xfrm>
            <a:off x="0" y="6212045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2400" b="1" dirty="0" smtClean="0">
                <a:solidFill>
                  <a:schemeClr val="bg1"/>
                </a:solidFill>
              </a:rPr>
              <a:t>ZORG EN WELZIJN</a:t>
            </a:r>
            <a:endParaRPr lang="nl-NL" sz="2400" b="1" dirty="0">
              <a:solidFill>
                <a:schemeClr val="bg1"/>
              </a:solidFill>
            </a:endParaRPr>
          </a:p>
        </p:txBody>
      </p:sp>
      <p:sp>
        <p:nvSpPr>
          <p:cNvPr id="7" name="Tekstvak 6"/>
          <p:cNvSpPr txBox="1"/>
          <p:nvPr/>
        </p:nvSpPr>
        <p:spPr>
          <a:xfrm>
            <a:off x="5195136" y="1935416"/>
            <a:ext cx="305564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400" b="1" smtClean="0">
                <a:solidFill>
                  <a:schemeClr val="accent6">
                    <a:lumMod val="50000"/>
                  </a:schemeClr>
                </a:solidFill>
              </a:rPr>
              <a:t>WMO/JEUGDZORG</a:t>
            </a:r>
            <a:endParaRPr lang="nl-NL" sz="24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8" name="Tekstvak 7"/>
          <p:cNvSpPr txBox="1"/>
          <p:nvPr/>
        </p:nvSpPr>
        <p:spPr>
          <a:xfrm>
            <a:off x="7728843" y="1566084"/>
            <a:ext cx="1043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solidFill>
                  <a:srgbClr val="1D8067"/>
                </a:solidFill>
              </a:rPr>
              <a:t>preventie</a:t>
            </a:r>
            <a:endParaRPr lang="nl-NL" dirty="0">
              <a:solidFill>
                <a:srgbClr val="1D8067"/>
              </a:solidFill>
            </a:endParaRPr>
          </a:p>
        </p:txBody>
      </p:sp>
      <p:sp>
        <p:nvSpPr>
          <p:cNvPr id="9" name="Tekstvak 8"/>
          <p:cNvSpPr txBox="1"/>
          <p:nvPr/>
        </p:nvSpPr>
        <p:spPr>
          <a:xfrm>
            <a:off x="7355376" y="2581747"/>
            <a:ext cx="10951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mtClean="0">
                <a:solidFill>
                  <a:srgbClr val="1D8067"/>
                </a:solidFill>
              </a:rPr>
              <a:t>maatwerk</a:t>
            </a:r>
            <a:endParaRPr lang="nl-NL" dirty="0">
              <a:solidFill>
                <a:srgbClr val="1D8067"/>
              </a:solidFill>
            </a:endParaRPr>
          </a:p>
        </p:txBody>
      </p:sp>
      <p:sp>
        <p:nvSpPr>
          <p:cNvPr id="10" name="Tekstvak 9"/>
          <p:cNvSpPr txBox="1"/>
          <p:nvPr/>
        </p:nvSpPr>
        <p:spPr>
          <a:xfrm>
            <a:off x="6234289" y="1196752"/>
            <a:ext cx="13131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solidFill>
                  <a:srgbClr val="1D8067"/>
                </a:solidFill>
              </a:rPr>
              <a:t>voorlichting</a:t>
            </a:r>
            <a:endParaRPr lang="nl-NL" dirty="0">
              <a:solidFill>
                <a:srgbClr val="1D8067"/>
              </a:solidFill>
            </a:endParaRPr>
          </a:p>
        </p:txBody>
      </p:sp>
      <p:sp>
        <p:nvSpPr>
          <p:cNvPr id="11" name="Tekstvak 10"/>
          <p:cNvSpPr txBox="1"/>
          <p:nvPr/>
        </p:nvSpPr>
        <p:spPr>
          <a:xfrm>
            <a:off x="6343293" y="2304748"/>
            <a:ext cx="14798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solidFill>
                  <a:srgbClr val="1D8067"/>
                </a:solidFill>
              </a:rPr>
              <a:t>simplificering</a:t>
            </a:r>
            <a:endParaRPr lang="nl-NL" dirty="0">
              <a:solidFill>
                <a:srgbClr val="1D8067"/>
              </a:solidFill>
            </a:endParaRPr>
          </a:p>
        </p:txBody>
      </p:sp>
      <p:sp>
        <p:nvSpPr>
          <p:cNvPr id="12" name="Tekstvak 11"/>
          <p:cNvSpPr txBox="1"/>
          <p:nvPr/>
        </p:nvSpPr>
        <p:spPr>
          <a:xfrm>
            <a:off x="5483168" y="1638092"/>
            <a:ext cx="22942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solidFill>
                  <a:srgbClr val="1D8067"/>
                </a:solidFill>
              </a:rPr>
              <a:t>toegankelijke overheid</a:t>
            </a:r>
            <a:endParaRPr lang="nl-NL" dirty="0">
              <a:solidFill>
                <a:srgbClr val="1D8067"/>
              </a:solidFill>
            </a:endParaRPr>
          </a:p>
        </p:txBody>
      </p:sp>
      <p:sp>
        <p:nvSpPr>
          <p:cNvPr id="13" name="Tekstvak 12"/>
          <p:cNvSpPr txBox="1"/>
          <p:nvPr/>
        </p:nvSpPr>
        <p:spPr>
          <a:xfrm>
            <a:off x="5076056" y="2627914"/>
            <a:ext cx="19928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solidFill>
                  <a:srgbClr val="1D8067"/>
                </a:solidFill>
              </a:rPr>
              <a:t>dichtbij &amp; vindbaar</a:t>
            </a:r>
            <a:endParaRPr lang="nl-NL" dirty="0">
              <a:solidFill>
                <a:srgbClr val="1D8067"/>
              </a:solidFill>
            </a:endParaRPr>
          </a:p>
        </p:txBody>
      </p:sp>
      <p:sp>
        <p:nvSpPr>
          <p:cNvPr id="14" name="Tekstvak 13"/>
          <p:cNvSpPr txBox="1"/>
          <p:nvPr/>
        </p:nvSpPr>
        <p:spPr>
          <a:xfrm>
            <a:off x="5372472" y="4455402"/>
            <a:ext cx="234820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400" b="1" dirty="0" smtClean="0">
                <a:solidFill>
                  <a:schemeClr val="accent6">
                    <a:lumMod val="50000"/>
                  </a:schemeClr>
                </a:solidFill>
              </a:rPr>
              <a:t>PARTICIPATIE</a:t>
            </a:r>
            <a:endParaRPr lang="nl-NL" sz="24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15" name="Tekstvak 14"/>
          <p:cNvSpPr txBox="1"/>
          <p:nvPr/>
        </p:nvSpPr>
        <p:spPr>
          <a:xfrm>
            <a:off x="7131911" y="4166782"/>
            <a:ext cx="20120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mtClean="0">
                <a:solidFill>
                  <a:srgbClr val="1D8067"/>
                </a:solidFill>
              </a:rPr>
              <a:t>vrijwilligers prijzen</a:t>
            </a:r>
            <a:endParaRPr lang="nl-NL" dirty="0">
              <a:solidFill>
                <a:srgbClr val="1D8067"/>
              </a:solidFill>
            </a:endParaRPr>
          </a:p>
        </p:txBody>
      </p:sp>
      <p:sp>
        <p:nvSpPr>
          <p:cNvPr id="17" name="Tekstvak 16"/>
          <p:cNvSpPr txBox="1"/>
          <p:nvPr/>
        </p:nvSpPr>
        <p:spPr>
          <a:xfrm>
            <a:off x="6411625" y="3716738"/>
            <a:ext cx="21297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solidFill>
                  <a:srgbClr val="1D8067"/>
                </a:solidFill>
              </a:rPr>
              <a:t>zorg voor zwakkeren</a:t>
            </a:r>
            <a:endParaRPr lang="nl-NL" dirty="0">
              <a:solidFill>
                <a:srgbClr val="1D8067"/>
              </a:solidFill>
            </a:endParaRPr>
          </a:p>
        </p:txBody>
      </p:sp>
      <p:sp>
        <p:nvSpPr>
          <p:cNvPr id="18" name="Tekstvak 17"/>
          <p:cNvSpPr txBox="1"/>
          <p:nvPr/>
        </p:nvSpPr>
        <p:spPr>
          <a:xfrm>
            <a:off x="6520629" y="4824734"/>
            <a:ext cx="14885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solidFill>
                  <a:srgbClr val="1D8067"/>
                </a:solidFill>
              </a:rPr>
              <a:t>mantelzorgers</a:t>
            </a:r>
            <a:endParaRPr lang="nl-NL" dirty="0">
              <a:solidFill>
                <a:srgbClr val="1D8067"/>
              </a:solidFill>
            </a:endParaRPr>
          </a:p>
        </p:txBody>
      </p:sp>
      <p:sp>
        <p:nvSpPr>
          <p:cNvPr id="19" name="Tekstvak 18"/>
          <p:cNvSpPr txBox="1"/>
          <p:nvPr/>
        </p:nvSpPr>
        <p:spPr>
          <a:xfrm>
            <a:off x="4424051" y="4127036"/>
            <a:ext cx="26234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b="1" dirty="0" smtClean="0">
                <a:solidFill>
                  <a:srgbClr val="1D8067"/>
                </a:solidFill>
              </a:rPr>
              <a:t>meer dan wettelijke taak</a:t>
            </a:r>
            <a:endParaRPr lang="nl-NL" b="1" dirty="0">
              <a:solidFill>
                <a:srgbClr val="1D8067"/>
              </a:solidFill>
            </a:endParaRPr>
          </a:p>
        </p:txBody>
      </p:sp>
      <p:sp>
        <p:nvSpPr>
          <p:cNvPr id="21" name="Tekstvak 20"/>
          <p:cNvSpPr txBox="1"/>
          <p:nvPr/>
        </p:nvSpPr>
        <p:spPr>
          <a:xfrm>
            <a:off x="4879680" y="4926830"/>
            <a:ext cx="11721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solidFill>
                  <a:srgbClr val="1D8067"/>
                </a:solidFill>
              </a:rPr>
              <a:t>solidariteit</a:t>
            </a:r>
            <a:endParaRPr lang="nl-NL" dirty="0">
              <a:solidFill>
                <a:srgbClr val="1D8067"/>
              </a:solidFill>
            </a:endParaRPr>
          </a:p>
        </p:txBody>
      </p:sp>
      <p:sp>
        <p:nvSpPr>
          <p:cNvPr id="22" name="Tekstvak 21"/>
          <p:cNvSpPr txBox="1"/>
          <p:nvPr/>
        </p:nvSpPr>
        <p:spPr>
          <a:xfrm>
            <a:off x="1127933" y="927304"/>
            <a:ext cx="286104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400" b="1" dirty="0" smtClean="0">
                <a:solidFill>
                  <a:schemeClr val="accent6">
                    <a:lumMod val="50000"/>
                  </a:schemeClr>
                </a:solidFill>
              </a:rPr>
              <a:t>STATUSHOUDERS</a:t>
            </a:r>
            <a:endParaRPr lang="nl-NL" sz="24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23" name="Tekstvak 22"/>
          <p:cNvSpPr txBox="1"/>
          <p:nvPr/>
        </p:nvSpPr>
        <p:spPr>
          <a:xfrm>
            <a:off x="2887372" y="638684"/>
            <a:ext cx="1043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solidFill>
                  <a:srgbClr val="1D8067"/>
                </a:solidFill>
              </a:rPr>
              <a:t>spreiding</a:t>
            </a:r>
            <a:endParaRPr lang="nl-NL" dirty="0">
              <a:solidFill>
                <a:srgbClr val="1D8067"/>
              </a:solidFill>
            </a:endParaRPr>
          </a:p>
        </p:txBody>
      </p:sp>
      <p:sp>
        <p:nvSpPr>
          <p:cNvPr id="24" name="Tekstvak 23"/>
          <p:cNvSpPr txBox="1"/>
          <p:nvPr/>
        </p:nvSpPr>
        <p:spPr>
          <a:xfrm>
            <a:off x="2167086" y="188640"/>
            <a:ext cx="14029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b="1" dirty="0" smtClean="0">
                <a:solidFill>
                  <a:srgbClr val="1D8067"/>
                </a:solidFill>
              </a:rPr>
              <a:t>taal en werk</a:t>
            </a:r>
            <a:endParaRPr lang="nl-NL" b="1" dirty="0">
              <a:solidFill>
                <a:srgbClr val="1D8067"/>
              </a:solidFill>
            </a:endParaRPr>
          </a:p>
        </p:txBody>
      </p:sp>
      <p:sp>
        <p:nvSpPr>
          <p:cNvPr id="25" name="Tekstvak 24"/>
          <p:cNvSpPr txBox="1"/>
          <p:nvPr/>
        </p:nvSpPr>
        <p:spPr>
          <a:xfrm>
            <a:off x="2276090" y="1296636"/>
            <a:ext cx="13644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solidFill>
                  <a:srgbClr val="1D8067"/>
                </a:solidFill>
              </a:rPr>
              <a:t>woonopgave</a:t>
            </a:r>
            <a:endParaRPr lang="nl-NL" dirty="0">
              <a:solidFill>
                <a:srgbClr val="1D8067"/>
              </a:solidFill>
            </a:endParaRPr>
          </a:p>
        </p:txBody>
      </p:sp>
      <p:sp>
        <p:nvSpPr>
          <p:cNvPr id="26" name="Tekstvak 25"/>
          <p:cNvSpPr txBox="1"/>
          <p:nvPr/>
        </p:nvSpPr>
        <p:spPr>
          <a:xfrm>
            <a:off x="179512" y="598938"/>
            <a:ext cx="19800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b="1" dirty="0" smtClean="0">
                <a:solidFill>
                  <a:srgbClr val="1D8067"/>
                </a:solidFill>
              </a:rPr>
              <a:t>integratie/opname</a:t>
            </a:r>
            <a:endParaRPr lang="nl-NL" b="1" dirty="0">
              <a:solidFill>
                <a:srgbClr val="1D8067"/>
              </a:solidFill>
            </a:endParaRPr>
          </a:p>
        </p:txBody>
      </p:sp>
      <p:sp>
        <p:nvSpPr>
          <p:cNvPr id="27" name="Tekstvak 26"/>
          <p:cNvSpPr txBox="1"/>
          <p:nvPr/>
        </p:nvSpPr>
        <p:spPr>
          <a:xfrm>
            <a:off x="-20333" y="1632264"/>
            <a:ext cx="266835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NL" b="1" dirty="0" smtClean="0">
                <a:solidFill>
                  <a:srgbClr val="1D8067"/>
                </a:solidFill>
              </a:rPr>
              <a:t>voordelen voor Houten</a:t>
            </a:r>
          </a:p>
          <a:p>
            <a:pPr algn="ctr"/>
            <a:r>
              <a:rPr lang="nl-NL" dirty="0" smtClean="0">
                <a:solidFill>
                  <a:srgbClr val="1D8067"/>
                </a:solidFill>
              </a:rPr>
              <a:t>(vergrijzing, </a:t>
            </a:r>
            <a:r>
              <a:rPr lang="nl-NL" dirty="0" err="1" smtClean="0">
                <a:solidFill>
                  <a:srgbClr val="1D8067"/>
                </a:solidFill>
              </a:rPr>
              <a:t>divrsiteit</a:t>
            </a:r>
            <a:r>
              <a:rPr lang="nl-NL" dirty="0" smtClean="0">
                <a:solidFill>
                  <a:srgbClr val="1D8067"/>
                </a:solidFill>
              </a:rPr>
              <a:t> etc.)</a:t>
            </a:r>
            <a:endParaRPr lang="nl-NL" dirty="0">
              <a:solidFill>
                <a:srgbClr val="1D8067"/>
              </a:solidFill>
            </a:endParaRPr>
          </a:p>
        </p:txBody>
      </p:sp>
      <p:sp>
        <p:nvSpPr>
          <p:cNvPr id="28" name="Tekstvak 27"/>
          <p:cNvSpPr txBox="1"/>
          <p:nvPr/>
        </p:nvSpPr>
        <p:spPr>
          <a:xfrm>
            <a:off x="1280333" y="3373853"/>
            <a:ext cx="17924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400" b="1" dirty="0" smtClean="0">
                <a:solidFill>
                  <a:schemeClr val="accent6">
                    <a:lumMod val="50000"/>
                  </a:schemeClr>
                </a:solidFill>
              </a:rPr>
              <a:t>ARMOEDE</a:t>
            </a:r>
            <a:endParaRPr lang="nl-NL" sz="24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29" name="Tekstvak 28"/>
          <p:cNvSpPr txBox="1"/>
          <p:nvPr/>
        </p:nvSpPr>
        <p:spPr>
          <a:xfrm>
            <a:off x="2250061" y="3066874"/>
            <a:ext cx="17876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inkomenspolitiek</a:t>
            </a:r>
            <a:endParaRPr lang="nl-NL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0" name="Tekstvak 29"/>
          <p:cNvSpPr txBox="1"/>
          <p:nvPr/>
        </p:nvSpPr>
        <p:spPr>
          <a:xfrm>
            <a:off x="1492983" y="2712696"/>
            <a:ext cx="11721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bestrijding</a:t>
            </a:r>
            <a:endParaRPr lang="nl-NL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1" name="Tekstvak 30"/>
          <p:cNvSpPr txBox="1"/>
          <p:nvPr/>
        </p:nvSpPr>
        <p:spPr>
          <a:xfrm>
            <a:off x="2428490" y="3743185"/>
            <a:ext cx="9925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kinderen</a:t>
            </a:r>
            <a:endParaRPr lang="nl-NL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2" name="Tekstvak 31"/>
          <p:cNvSpPr txBox="1"/>
          <p:nvPr/>
        </p:nvSpPr>
        <p:spPr>
          <a:xfrm>
            <a:off x="331912" y="3045487"/>
            <a:ext cx="11038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b="1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preventie</a:t>
            </a:r>
            <a:endParaRPr lang="nl-NL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3" name="Tekstvak 32"/>
          <p:cNvSpPr txBox="1"/>
          <p:nvPr/>
        </p:nvSpPr>
        <p:spPr>
          <a:xfrm>
            <a:off x="197312" y="4078813"/>
            <a:ext cx="25378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NL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deelname sport &amp; cultuur</a:t>
            </a:r>
            <a:endParaRPr lang="nl-NL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4" name="Tekstvak 33"/>
          <p:cNvSpPr txBox="1"/>
          <p:nvPr/>
        </p:nvSpPr>
        <p:spPr>
          <a:xfrm>
            <a:off x="5987951" y="5388305"/>
            <a:ext cx="21018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solidFill>
                  <a:srgbClr val="1D8067"/>
                </a:solidFill>
              </a:rPr>
              <a:t>betaalbare woningen</a:t>
            </a:r>
            <a:endParaRPr lang="nl-NL" dirty="0">
              <a:solidFill>
                <a:srgbClr val="1D806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21549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000"/>
                            </p:stCondLst>
                            <p:childTnLst>
                              <p:par>
                                <p:cTn id="2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0"/>
                            </p:stCondLst>
                            <p:childTnLst>
                              <p:par>
                                <p:cTn id="2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6000"/>
                            </p:stCondLst>
                            <p:childTnLst>
                              <p:par>
                                <p:cTn id="2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000"/>
                            </p:stCondLst>
                            <p:childTnLst>
                              <p:par>
                                <p:cTn id="3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2000"/>
                            </p:stCondLst>
                            <p:childTnLst>
                              <p:par>
                                <p:cTn id="4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3000"/>
                            </p:stCondLst>
                            <p:childTnLst>
                              <p:par>
                                <p:cTn id="4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4000"/>
                            </p:stCondLst>
                            <p:childTnLst>
                              <p:par>
                                <p:cTn id="5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5000"/>
                            </p:stCondLst>
                            <p:childTnLst>
                              <p:par>
                                <p:cTn id="5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6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6000"/>
                            </p:stCondLst>
                            <p:childTnLst>
                              <p:par>
                                <p:cTn id="5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0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5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1000"/>
                            </p:stCondLst>
                            <p:childTnLst>
                              <p:par>
                                <p:cTn id="6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9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2000"/>
                            </p:stCondLst>
                            <p:childTnLst>
                              <p:par>
                                <p:cTn id="7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3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3000"/>
                            </p:stCondLst>
                            <p:childTnLst>
                              <p:par>
                                <p:cTn id="7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7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4000"/>
                            </p:stCondLst>
                            <p:childTnLst>
                              <p:par>
                                <p:cTn id="7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1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5000"/>
                            </p:stCondLst>
                            <p:childTnLst>
                              <p:par>
                                <p:cTn id="8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5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0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1000"/>
                            </p:stCondLst>
                            <p:childTnLst>
                              <p:par>
                                <p:cTn id="9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4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2000"/>
                            </p:stCondLst>
                            <p:childTnLst>
                              <p:par>
                                <p:cTn id="9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8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3000"/>
                            </p:stCondLst>
                            <p:childTnLst>
                              <p:par>
                                <p:cTn id="10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2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>
                            <p:stCondLst>
                              <p:cond delay="4000"/>
                            </p:stCondLst>
                            <p:childTnLst>
                              <p:par>
                                <p:cTn id="10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6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>
                            <p:stCondLst>
                              <p:cond delay="5000"/>
                            </p:stCondLst>
                            <p:childTnLst>
                              <p:par>
                                <p:cTn id="10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0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7" grpId="0"/>
      <p:bldP spid="18" grpId="0"/>
      <p:bldP spid="19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/>
      <p:bldP spid="31" grpId="0"/>
      <p:bldP spid="32" grpId="0"/>
      <p:bldP spid="33" grpId="0"/>
      <p:bldP spid="3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/>
          <p:cNvSpPr txBox="1"/>
          <p:nvPr/>
        </p:nvSpPr>
        <p:spPr>
          <a:xfrm>
            <a:off x="0" y="6212045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2400" b="1" dirty="0" smtClean="0">
                <a:solidFill>
                  <a:schemeClr val="bg1"/>
                </a:solidFill>
              </a:rPr>
              <a:t>OVERHEID</a:t>
            </a:r>
            <a:endParaRPr lang="nl-NL" sz="2400" b="1" dirty="0">
              <a:solidFill>
                <a:schemeClr val="bg1"/>
              </a:solidFill>
            </a:endParaRPr>
          </a:p>
        </p:txBody>
      </p:sp>
      <p:sp>
        <p:nvSpPr>
          <p:cNvPr id="5" name="Tekstvak 4"/>
          <p:cNvSpPr txBox="1"/>
          <p:nvPr/>
        </p:nvSpPr>
        <p:spPr>
          <a:xfrm>
            <a:off x="5963871" y="742995"/>
            <a:ext cx="196239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400" b="1" smtClean="0">
                <a:solidFill>
                  <a:schemeClr val="accent6">
                    <a:lumMod val="75000"/>
                  </a:schemeClr>
                </a:solidFill>
              </a:rPr>
              <a:t>GEMEENTE</a:t>
            </a:r>
            <a:endParaRPr lang="nl-NL" sz="24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7" name="Tekstvak 6"/>
          <p:cNvSpPr txBox="1"/>
          <p:nvPr/>
        </p:nvSpPr>
        <p:spPr>
          <a:xfrm>
            <a:off x="5622012" y="373663"/>
            <a:ext cx="17363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solidFill>
                  <a:srgbClr val="005F61"/>
                </a:solidFill>
              </a:rPr>
              <a:t>betrouwbaarheid</a:t>
            </a:r>
            <a:endParaRPr lang="nl-NL" dirty="0">
              <a:solidFill>
                <a:srgbClr val="005F61"/>
              </a:solidFill>
            </a:endParaRPr>
          </a:p>
        </p:txBody>
      </p:sp>
      <p:sp>
        <p:nvSpPr>
          <p:cNvPr id="8" name="Tekstvak 7"/>
          <p:cNvSpPr txBox="1"/>
          <p:nvPr/>
        </p:nvSpPr>
        <p:spPr>
          <a:xfrm>
            <a:off x="6340989" y="1031278"/>
            <a:ext cx="28030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solidFill>
                  <a:srgbClr val="005F61"/>
                </a:solidFill>
              </a:rPr>
              <a:t>burgercontact (de wijken in)</a:t>
            </a:r>
            <a:endParaRPr lang="nl-NL" dirty="0">
              <a:solidFill>
                <a:srgbClr val="005F61"/>
              </a:solidFill>
            </a:endParaRPr>
          </a:p>
        </p:txBody>
      </p:sp>
      <p:sp>
        <p:nvSpPr>
          <p:cNvPr id="9" name="Tekstvak 8"/>
          <p:cNvSpPr txBox="1"/>
          <p:nvPr/>
        </p:nvSpPr>
        <p:spPr>
          <a:xfrm>
            <a:off x="7522408" y="488652"/>
            <a:ext cx="1569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solidFill>
                  <a:srgbClr val="005F61"/>
                </a:solidFill>
              </a:rPr>
              <a:t>simpele regels </a:t>
            </a:r>
            <a:endParaRPr lang="nl-NL" dirty="0">
              <a:solidFill>
                <a:srgbClr val="005F61"/>
              </a:solidFill>
            </a:endParaRPr>
          </a:p>
        </p:txBody>
      </p:sp>
      <p:sp>
        <p:nvSpPr>
          <p:cNvPr id="10" name="Tekstvak 9"/>
          <p:cNvSpPr txBox="1"/>
          <p:nvPr/>
        </p:nvSpPr>
        <p:spPr>
          <a:xfrm>
            <a:off x="6759378" y="62869"/>
            <a:ext cx="23326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mtClean="0">
                <a:solidFill>
                  <a:srgbClr val="005F61"/>
                </a:solidFill>
              </a:rPr>
              <a:t>klachten beantwoorden</a:t>
            </a:r>
            <a:endParaRPr lang="nl-NL" dirty="0">
              <a:solidFill>
                <a:srgbClr val="005F61"/>
              </a:solidFill>
            </a:endParaRPr>
          </a:p>
        </p:txBody>
      </p:sp>
      <p:sp>
        <p:nvSpPr>
          <p:cNvPr id="11" name="Tekstvak 10"/>
          <p:cNvSpPr txBox="1"/>
          <p:nvPr/>
        </p:nvSpPr>
        <p:spPr>
          <a:xfrm>
            <a:off x="5335975" y="58163"/>
            <a:ext cx="15359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000" b="1" dirty="0" smtClean="0">
                <a:solidFill>
                  <a:srgbClr val="005F61"/>
                </a:solidFill>
              </a:rPr>
              <a:t>toegankelijk</a:t>
            </a:r>
            <a:endParaRPr lang="nl-NL" sz="2000" b="1" dirty="0">
              <a:solidFill>
                <a:srgbClr val="005F61"/>
              </a:solidFill>
            </a:endParaRPr>
          </a:p>
        </p:txBody>
      </p:sp>
      <p:sp>
        <p:nvSpPr>
          <p:cNvPr id="12" name="Tekstvak 11"/>
          <p:cNvSpPr txBox="1"/>
          <p:nvPr/>
        </p:nvSpPr>
        <p:spPr>
          <a:xfrm>
            <a:off x="5464232" y="5346473"/>
            <a:ext cx="208422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400" b="1" dirty="0" smtClean="0">
                <a:solidFill>
                  <a:schemeClr val="accent6">
                    <a:lumMod val="75000"/>
                  </a:schemeClr>
                </a:solidFill>
              </a:rPr>
              <a:t>VEILIGHEID</a:t>
            </a:r>
            <a:endParaRPr lang="nl-NL" sz="24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3" name="Tekstvak 12"/>
          <p:cNvSpPr txBox="1"/>
          <p:nvPr/>
        </p:nvSpPr>
        <p:spPr>
          <a:xfrm>
            <a:off x="4554347" y="4961633"/>
            <a:ext cx="174278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400" b="1" dirty="0" smtClean="0">
                <a:solidFill>
                  <a:srgbClr val="005F61"/>
                </a:solidFill>
              </a:rPr>
              <a:t>handhaving</a:t>
            </a:r>
            <a:endParaRPr lang="nl-NL" sz="2400" b="1" dirty="0">
              <a:solidFill>
                <a:srgbClr val="005F61"/>
              </a:solidFill>
            </a:endParaRPr>
          </a:p>
        </p:txBody>
      </p:sp>
      <p:sp>
        <p:nvSpPr>
          <p:cNvPr id="14" name="Tekstvak 13"/>
          <p:cNvSpPr txBox="1"/>
          <p:nvPr/>
        </p:nvSpPr>
        <p:spPr>
          <a:xfrm>
            <a:off x="4283968" y="5550849"/>
            <a:ext cx="12939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mtClean="0">
                <a:solidFill>
                  <a:srgbClr val="005F61"/>
                </a:solidFill>
              </a:rPr>
              <a:t>meer politie</a:t>
            </a:r>
            <a:endParaRPr lang="nl-NL" dirty="0">
              <a:solidFill>
                <a:srgbClr val="005F61"/>
              </a:solidFill>
            </a:endParaRPr>
          </a:p>
        </p:txBody>
      </p:sp>
      <p:sp>
        <p:nvSpPr>
          <p:cNvPr id="15" name="Tekstvak 14"/>
          <p:cNvSpPr txBox="1"/>
          <p:nvPr/>
        </p:nvSpPr>
        <p:spPr>
          <a:xfrm>
            <a:off x="5698845" y="5723964"/>
            <a:ext cx="8643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solidFill>
                  <a:srgbClr val="005F61"/>
                </a:solidFill>
              </a:rPr>
              <a:t>diefstal</a:t>
            </a:r>
            <a:endParaRPr lang="nl-NL" dirty="0">
              <a:solidFill>
                <a:srgbClr val="005F61"/>
              </a:solidFill>
            </a:endParaRPr>
          </a:p>
        </p:txBody>
      </p:sp>
      <p:sp>
        <p:nvSpPr>
          <p:cNvPr id="16" name="Tekstvak 15"/>
          <p:cNvSpPr txBox="1"/>
          <p:nvPr/>
        </p:nvSpPr>
        <p:spPr>
          <a:xfrm>
            <a:off x="6862661" y="5696240"/>
            <a:ext cx="1569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solidFill>
                  <a:srgbClr val="005F61"/>
                </a:solidFill>
              </a:rPr>
              <a:t>drugsprobleem</a:t>
            </a:r>
            <a:endParaRPr lang="nl-NL" dirty="0">
              <a:solidFill>
                <a:srgbClr val="005F61"/>
              </a:solidFill>
            </a:endParaRPr>
          </a:p>
        </p:txBody>
      </p:sp>
      <p:sp>
        <p:nvSpPr>
          <p:cNvPr id="17" name="Tekstvak 16"/>
          <p:cNvSpPr txBox="1"/>
          <p:nvPr/>
        </p:nvSpPr>
        <p:spPr>
          <a:xfrm>
            <a:off x="7114975" y="4898986"/>
            <a:ext cx="821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solidFill>
                  <a:srgbClr val="005F61"/>
                </a:solidFill>
              </a:rPr>
              <a:t>borgen</a:t>
            </a:r>
            <a:endParaRPr lang="nl-NL" dirty="0">
              <a:solidFill>
                <a:srgbClr val="005F61"/>
              </a:solidFill>
            </a:endParaRPr>
          </a:p>
        </p:txBody>
      </p:sp>
      <p:sp>
        <p:nvSpPr>
          <p:cNvPr id="18" name="Tekstvak 17"/>
          <p:cNvSpPr txBox="1"/>
          <p:nvPr/>
        </p:nvSpPr>
        <p:spPr>
          <a:xfrm>
            <a:off x="6518513" y="5168896"/>
            <a:ext cx="21339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mtClean="0">
                <a:solidFill>
                  <a:srgbClr val="005F61"/>
                </a:solidFill>
              </a:rPr>
              <a:t>rekening houden met</a:t>
            </a:r>
            <a:endParaRPr lang="nl-NL" dirty="0">
              <a:solidFill>
                <a:srgbClr val="005F61"/>
              </a:solidFill>
            </a:endParaRPr>
          </a:p>
        </p:txBody>
      </p:sp>
      <p:sp>
        <p:nvSpPr>
          <p:cNvPr id="19" name="Tekstvak 18"/>
          <p:cNvSpPr txBox="1"/>
          <p:nvPr/>
        </p:nvSpPr>
        <p:spPr>
          <a:xfrm>
            <a:off x="5747619" y="2780466"/>
            <a:ext cx="83388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400" b="1" dirty="0" smtClean="0">
                <a:solidFill>
                  <a:schemeClr val="accent6">
                    <a:lumMod val="75000"/>
                  </a:schemeClr>
                </a:solidFill>
              </a:rPr>
              <a:t>OZB</a:t>
            </a:r>
            <a:endParaRPr lang="nl-NL" sz="24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0" name="Tekstvak 19"/>
          <p:cNvSpPr txBox="1"/>
          <p:nvPr/>
        </p:nvSpPr>
        <p:spPr>
          <a:xfrm>
            <a:off x="5691690" y="2502283"/>
            <a:ext cx="30187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solidFill>
                  <a:srgbClr val="005F61"/>
                </a:solidFill>
              </a:rPr>
              <a:t>voorzieningenniveau kost geld</a:t>
            </a:r>
            <a:endParaRPr lang="nl-NL" dirty="0">
              <a:solidFill>
                <a:srgbClr val="005F61"/>
              </a:solidFill>
            </a:endParaRPr>
          </a:p>
        </p:txBody>
      </p:sp>
      <p:sp>
        <p:nvSpPr>
          <p:cNvPr id="21" name="Tekstvak 20"/>
          <p:cNvSpPr txBox="1"/>
          <p:nvPr/>
        </p:nvSpPr>
        <p:spPr>
          <a:xfrm>
            <a:off x="6734074" y="2841498"/>
            <a:ext cx="22044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solidFill>
                  <a:srgbClr val="005F61"/>
                </a:solidFill>
              </a:rPr>
              <a:t>opbrengst bestemmen</a:t>
            </a:r>
            <a:endParaRPr lang="nl-NL" dirty="0">
              <a:solidFill>
                <a:srgbClr val="005F61"/>
              </a:solidFill>
            </a:endParaRPr>
          </a:p>
        </p:txBody>
      </p:sp>
      <p:sp>
        <p:nvSpPr>
          <p:cNvPr id="22" name="Tekstvak 21"/>
          <p:cNvSpPr txBox="1"/>
          <p:nvPr/>
        </p:nvSpPr>
        <p:spPr>
          <a:xfrm>
            <a:off x="6392569" y="3150018"/>
            <a:ext cx="27879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solidFill>
                  <a:srgbClr val="005F61"/>
                </a:solidFill>
              </a:rPr>
              <a:t>stabiele kwaliteitsgemeente</a:t>
            </a:r>
            <a:endParaRPr lang="nl-NL" dirty="0">
              <a:solidFill>
                <a:srgbClr val="005F61"/>
              </a:solidFill>
            </a:endParaRPr>
          </a:p>
        </p:txBody>
      </p:sp>
      <p:sp>
        <p:nvSpPr>
          <p:cNvPr id="23" name="Tekstvak 22"/>
          <p:cNvSpPr txBox="1"/>
          <p:nvPr/>
        </p:nvSpPr>
        <p:spPr>
          <a:xfrm>
            <a:off x="6804248" y="2204864"/>
            <a:ext cx="18838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solidFill>
                  <a:srgbClr val="005F61"/>
                </a:solidFill>
              </a:rPr>
              <a:t>waarom verlagen?</a:t>
            </a:r>
            <a:endParaRPr lang="nl-NL" dirty="0">
              <a:solidFill>
                <a:srgbClr val="005F61"/>
              </a:solidFill>
            </a:endParaRPr>
          </a:p>
        </p:txBody>
      </p:sp>
      <p:sp>
        <p:nvSpPr>
          <p:cNvPr id="25" name="Tekstvak 24"/>
          <p:cNvSpPr txBox="1"/>
          <p:nvPr/>
        </p:nvSpPr>
        <p:spPr>
          <a:xfrm>
            <a:off x="732993" y="3482204"/>
            <a:ext cx="299819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400" b="1" dirty="0" smtClean="0">
                <a:solidFill>
                  <a:schemeClr val="accent6">
                    <a:lumMod val="75000"/>
                  </a:schemeClr>
                </a:solidFill>
              </a:rPr>
              <a:t>VERWACHTINGEN</a:t>
            </a:r>
            <a:endParaRPr lang="nl-NL" sz="24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6" name="Tekstvak 25"/>
          <p:cNvSpPr txBox="1"/>
          <p:nvPr/>
        </p:nvSpPr>
        <p:spPr>
          <a:xfrm>
            <a:off x="404555" y="3259488"/>
            <a:ext cx="28584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NL" dirty="0" smtClean="0">
                <a:solidFill>
                  <a:srgbClr val="005F61"/>
                </a:solidFill>
              </a:rPr>
              <a:t>luisteren &amp; échte participatie</a:t>
            </a:r>
            <a:endParaRPr lang="nl-NL" dirty="0">
              <a:solidFill>
                <a:srgbClr val="005F61"/>
              </a:solidFill>
            </a:endParaRPr>
          </a:p>
        </p:txBody>
      </p:sp>
      <p:sp>
        <p:nvSpPr>
          <p:cNvPr id="27" name="Tekstvak 26"/>
          <p:cNvSpPr txBox="1"/>
          <p:nvPr/>
        </p:nvSpPr>
        <p:spPr>
          <a:xfrm>
            <a:off x="1377943" y="3851756"/>
            <a:ext cx="25955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solidFill>
                  <a:srgbClr val="005F61"/>
                </a:solidFill>
              </a:rPr>
              <a:t>verwachtingsmanagement</a:t>
            </a:r>
            <a:endParaRPr lang="nl-NL" dirty="0">
              <a:solidFill>
                <a:srgbClr val="005F61"/>
              </a:solidFill>
            </a:endParaRPr>
          </a:p>
        </p:txBody>
      </p:sp>
      <p:sp>
        <p:nvSpPr>
          <p:cNvPr id="28" name="Tekstvak 27"/>
          <p:cNvSpPr txBox="1"/>
          <p:nvPr/>
        </p:nvSpPr>
        <p:spPr>
          <a:xfrm>
            <a:off x="834811" y="4499828"/>
            <a:ext cx="21018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solidFill>
                  <a:srgbClr val="005F61"/>
                </a:solidFill>
              </a:rPr>
              <a:t>goede communicatie</a:t>
            </a:r>
            <a:endParaRPr lang="nl-NL" dirty="0">
              <a:solidFill>
                <a:srgbClr val="005F61"/>
              </a:solidFill>
            </a:endParaRPr>
          </a:p>
        </p:txBody>
      </p:sp>
      <p:sp>
        <p:nvSpPr>
          <p:cNvPr id="29" name="Tekstvak 28"/>
          <p:cNvSpPr txBox="1"/>
          <p:nvPr/>
        </p:nvSpPr>
        <p:spPr>
          <a:xfrm>
            <a:off x="130232" y="4184222"/>
            <a:ext cx="19543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solidFill>
                  <a:srgbClr val="005F61"/>
                </a:solidFill>
              </a:rPr>
              <a:t>open &amp; transparant</a:t>
            </a:r>
            <a:endParaRPr lang="nl-NL" dirty="0">
              <a:solidFill>
                <a:srgbClr val="005F61"/>
              </a:solidFill>
            </a:endParaRPr>
          </a:p>
        </p:txBody>
      </p:sp>
      <p:sp>
        <p:nvSpPr>
          <p:cNvPr id="30" name="Tekstvak 29"/>
          <p:cNvSpPr txBox="1"/>
          <p:nvPr/>
        </p:nvSpPr>
        <p:spPr>
          <a:xfrm>
            <a:off x="2486427" y="4113268"/>
            <a:ext cx="19415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solidFill>
                  <a:srgbClr val="005F61"/>
                </a:solidFill>
              </a:rPr>
              <a:t>inzicht in belangen</a:t>
            </a:r>
            <a:endParaRPr lang="nl-NL" dirty="0">
              <a:solidFill>
                <a:srgbClr val="005F61"/>
              </a:solidFill>
            </a:endParaRPr>
          </a:p>
        </p:txBody>
      </p:sp>
      <p:sp>
        <p:nvSpPr>
          <p:cNvPr id="31" name="Tekstvak 30"/>
          <p:cNvSpPr txBox="1"/>
          <p:nvPr/>
        </p:nvSpPr>
        <p:spPr>
          <a:xfrm>
            <a:off x="1073341" y="3009365"/>
            <a:ext cx="35637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solidFill>
                  <a:srgbClr val="005F61"/>
                </a:solidFill>
              </a:rPr>
              <a:t>communicatie niet </a:t>
            </a:r>
            <a:r>
              <a:rPr lang="nl-NL" smtClean="0">
                <a:solidFill>
                  <a:srgbClr val="005F61"/>
                </a:solidFill>
              </a:rPr>
              <a:t>alleen schriftelijk</a:t>
            </a:r>
            <a:endParaRPr lang="nl-NL" dirty="0">
              <a:solidFill>
                <a:srgbClr val="005F61"/>
              </a:solidFill>
            </a:endParaRPr>
          </a:p>
        </p:txBody>
      </p:sp>
      <p:sp>
        <p:nvSpPr>
          <p:cNvPr id="32" name="Tekstvak 31"/>
          <p:cNvSpPr txBox="1"/>
          <p:nvPr/>
        </p:nvSpPr>
        <p:spPr>
          <a:xfrm>
            <a:off x="1131254" y="1047491"/>
            <a:ext cx="36567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400" b="1" dirty="0" smtClean="0">
                <a:solidFill>
                  <a:schemeClr val="accent6">
                    <a:lumMod val="75000"/>
                  </a:schemeClr>
                </a:solidFill>
              </a:rPr>
              <a:t>INTERGEMEENTELIJK</a:t>
            </a:r>
            <a:endParaRPr lang="nl-NL" sz="24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3" name="Tekstvak 32"/>
          <p:cNvSpPr txBox="1"/>
          <p:nvPr/>
        </p:nvSpPr>
        <p:spPr>
          <a:xfrm>
            <a:off x="741510" y="1462833"/>
            <a:ext cx="17491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b="1" dirty="0" smtClean="0">
                <a:solidFill>
                  <a:srgbClr val="005F61"/>
                </a:solidFill>
              </a:rPr>
              <a:t>slagvaardigheid</a:t>
            </a:r>
            <a:endParaRPr lang="nl-NL" b="1" dirty="0">
              <a:solidFill>
                <a:srgbClr val="005F61"/>
              </a:solidFill>
            </a:endParaRPr>
          </a:p>
        </p:txBody>
      </p:sp>
      <p:sp>
        <p:nvSpPr>
          <p:cNvPr id="34" name="Tekstvak 33"/>
          <p:cNvSpPr txBox="1"/>
          <p:nvPr/>
        </p:nvSpPr>
        <p:spPr>
          <a:xfrm>
            <a:off x="699206" y="779784"/>
            <a:ext cx="27430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solidFill>
                  <a:srgbClr val="005F61"/>
                </a:solidFill>
              </a:rPr>
              <a:t>prima, maar let op kwaliteit</a:t>
            </a:r>
            <a:endParaRPr lang="nl-NL" dirty="0">
              <a:solidFill>
                <a:srgbClr val="005F61"/>
              </a:solidFill>
            </a:endParaRPr>
          </a:p>
        </p:txBody>
      </p:sp>
      <p:sp>
        <p:nvSpPr>
          <p:cNvPr id="35" name="Tekstvak 34"/>
          <p:cNvSpPr txBox="1"/>
          <p:nvPr/>
        </p:nvSpPr>
        <p:spPr>
          <a:xfrm>
            <a:off x="1249767" y="508612"/>
            <a:ext cx="10631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b="1" dirty="0" smtClean="0">
                <a:solidFill>
                  <a:srgbClr val="005F61"/>
                </a:solidFill>
              </a:rPr>
              <a:t>met wie?</a:t>
            </a:r>
            <a:endParaRPr lang="nl-NL" b="1" dirty="0">
              <a:solidFill>
                <a:srgbClr val="005F61"/>
              </a:solidFill>
            </a:endParaRPr>
          </a:p>
        </p:txBody>
      </p:sp>
      <p:sp>
        <p:nvSpPr>
          <p:cNvPr id="36" name="Tekstvak 35"/>
          <p:cNvSpPr txBox="1"/>
          <p:nvPr/>
        </p:nvSpPr>
        <p:spPr>
          <a:xfrm>
            <a:off x="411139" y="188640"/>
            <a:ext cx="23134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mtClean="0">
                <a:solidFill>
                  <a:srgbClr val="005F61"/>
                </a:solidFill>
              </a:rPr>
              <a:t>geen annexatie Utrecht</a:t>
            </a:r>
            <a:endParaRPr lang="nl-NL" dirty="0">
              <a:solidFill>
                <a:srgbClr val="005F61"/>
              </a:solidFill>
            </a:endParaRPr>
          </a:p>
        </p:txBody>
      </p:sp>
      <p:sp>
        <p:nvSpPr>
          <p:cNvPr id="37" name="Tekstvak 36"/>
          <p:cNvSpPr txBox="1"/>
          <p:nvPr/>
        </p:nvSpPr>
        <p:spPr>
          <a:xfrm>
            <a:off x="2393269" y="1417853"/>
            <a:ext cx="11592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solidFill>
                  <a:srgbClr val="005F61"/>
                </a:solidFill>
              </a:rPr>
              <a:t>brandweer</a:t>
            </a:r>
            <a:endParaRPr lang="nl-NL" dirty="0">
              <a:solidFill>
                <a:srgbClr val="005F6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04166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000"/>
                            </p:stCondLst>
                            <p:childTnLst>
                              <p:par>
                                <p:cTn id="38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500"/>
                            </p:stCondLst>
                            <p:childTnLst>
                              <p:par>
                                <p:cTn id="42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2000"/>
                            </p:stCondLst>
                            <p:childTnLst>
                              <p:par>
                                <p:cTn id="46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2500"/>
                            </p:stCondLst>
                            <p:childTnLst>
                              <p:par>
                                <p:cTn id="50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3000"/>
                            </p:stCondLst>
                            <p:childTnLst>
                              <p:par>
                                <p:cTn id="54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6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500"/>
                            </p:stCondLst>
                            <p:childTnLst>
                              <p:par>
                                <p:cTn id="63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6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1000"/>
                            </p:stCondLst>
                            <p:childTnLst>
                              <p:par>
                                <p:cTn id="67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6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1500"/>
                            </p:stCondLst>
                            <p:childTnLst>
                              <p:par>
                                <p:cTn id="71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2000"/>
                            </p:stCondLst>
                            <p:childTnLst>
                              <p:par>
                                <p:cTn id="75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8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500"/>
                            </p:stCondLst>
                            <p:childTnLst>
                              <p:par>
                                <p:cTn id="84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8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1000"/>
                            </p:stCondLst>
                            <p:childTnLst>
                              <p:par>
                                <p:cTn id="88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9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1500"/>
                            </p:stCondLst>
                            <p:childTnLst>
                              <p:par>
                                <p:cTn id="92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9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2000"/>
                            </p:stCondLst>
                            <p:childTnLst>
                              <p:par>
                                <p:cTn id="96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9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2500"/>
                            </p:stCondLst>
                            <p:childTnLst>
                              <p:par>
                                <p:cTn id="100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0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>
                            <p:stCondLst>
                              <p:cond delay="3000"/>
                            </p:stCondLst>
                            <p:childTnLst>
                              <p:par>
                                <p:cTn id="104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0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1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500"/>
                            </p:stCondLst>
                            <p:childTnLst>
                              <p:par>
                                <p:cTn id="113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1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17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1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>
                            <p:stCondLst>
                              <p:cond delay="1500"/>
                            </p:stCondLst>
                            <p:childTnLst>
                              <p:par>
                                <p:cTn id="121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4" fill="hold">
                            <p:stCondLst>
                              <p:cond delay="2000"/>
                            </p:stCondLst>
                            <p:childTnLst>
                              <p:par>
                                <p:cTn id="125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8" fill="hold">
                            <p:stCondLst>
                              <p:cond delay="2500"/>
                            </p:stCondLst>
                            <p:childTnLst>
                              <p:par>
                                <p:cTn id="129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3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5" grpId="0"/>
      <p:bldP spid="26" grpId="0"/>
      <p:bldP spid="27" grpId="0"/>
      <p:bldP spid="28" grpId="0"/>
      <p:bldP spid="29" grpId="0"/>
      <p:bldP spid="30" grpId="0"/>
      <p:bldP spid="31" grpId="0"/>
      <p:bldP spid="32" grpId="0"/>
      <p:bldP spid="33" grpId="0"/>
      <p:bldP spid="34" grpId="0"/>
      <p:bldP spid="35" grpId="0"/>
      <p:bldP spid="36" grpId="0"/>
      <p:bldP spid="3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D96C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/>
          <p:cNvSpPr txBox="1"/>
          <p:nvPr/>
        </p:nvSpPr>
        <p:spPr>
          <a:xfrm>
            <a:off x="0" y="6212045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2400" b="1" dirty="0" smtClean="0">
                <a:solidFill>
                  <a:schemeClr val="bg1"/>
                </a:solidFill>
              </a:rPr>
              <a:t>DUURZAAMHEID</a:t>
            </a:r>
            <a:endParaRPr lang="nl-NL" sz="2400" b="1" dirty="0">
              <a:solidFill>
                <a:schemeClr val="bg1"/>
              </a:solidFill>
            </a:endParaRPr>
          </a:p>
        </p:txBody>
      </p:sp>
      <p:sp>
        <p:nvSpPr>
          <p:cNvPr id="5" name="Tekstvak 4"/>
          <p:cNvSpPr txBox="1"/>
          <p:nvPr/>
        </p:nvSpPr>
        <p:spPr>
          <a:xfrm>
            <a:off x="5033701" y="4857335"/>
            <a:ext cx="247856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400" b="1" dirty="0" smtClean="0">
                <a:solidFill>
                  <a:schemeClr val="accent6">
                    <a:lumMod val="75000"/>
                  </a:schemeClr>
                </a:solidFill>
              </a:rPr>
              <a:t>WINDENERGIE</a:t>
            </a:r>
            <a:endParaRPr lang="nl-NL" sz="24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7" name="Tekstvak 6"/>
          <p:cNvSpPr txBox="1"/>
          <p:nvPr/>
        </p:nvSpPr>
        <p:spPr>
          <a:xfrm>
            <a:off x="4250006" y="5219908"/>
            <a:ext cx="14782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solidFill>
                  <a:schemeClr val="bg1"/>
                </a:solidFill>
              </a:rPr>
              <a:t>2</a:t>
            </a:r>
            <a:r>
              <a:rPr lang="nl-NL" baseline="30000" dirty="0" smtClean="0">
                <a:solidFill>
                  <a:schemeClr val="bg1"/>
                </a:solidFill>
              </a:rPr>
              <a:t>de</a:t>
            </a:r>
            <a:r>
              <a:rPr lang="nl-NL" dirty="0" smtClean="0">
                <a:solidFill>
                  <a:schemeClr val="bg1"/>
                </a:solidFill>
              </a:rPr>
              <a:t> windpark?</a:t>
            </a:r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9" name="Tekstvak 8"/>
          <p:cNvSpPr txBox="1"/>
          <p:nvPr/>
        </p:nvSpPr>
        <p:spPr>
          <a:xfrm>
            <a:off x="5388444" y="4523155"/>
            <a:ext cx="1518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mtClean="0">
                <a:solidFill>
                  <a:schemeClr val="bg1"/>
                </a:solidFill>
              </a:rPr>
              <a:t>plaatsbepaling</a:t>
            </a:r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10" name="Tekstvak 9"/>
          <p:cNvSpPr txBox="1"/>
          <p:nvPr/>
        </p:nvSpPr>
        <p:spPr>
          <a:xfrm>
            <a:off x="6974504" y="4469248"/>
            <a:ext cx="13388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solidFill>
                  <a:schemeClr val="bg1"/>
                </a:solidFill>
              </a:rPr>
              <a:t>gedragscode</a:t>
            </a:r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11" name="Tekstvak 10"/>
          <p:cNvSpPr txBox="1"/>
          <p:nvPr/>
        </p:nvSpPr>
        <p:spPr>
          <a:xfrm>
            <a:off x="6067267" y="5579948"/>
            <a:ext cx="14285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mtClean="0">
                <a:solidFill>
                  <a:schemeClr val="bg1"/>
                </a:solidFill>
              </a:rPr>
              <a:t>omwonenden</a:t>
            </a:r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12" name="Tekstvak 11"/>
          <p:cNvSpPr txBox="1"/>
          <p:nvPr/>
        </p:nvSpPr>
        <p:spPr>
          <a:xfrm>
            <a:off x="7171883" y="5294374"/>
            <a:ext cx="18646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mtClean="0">
                <a:solidFill>
                  <a:schemeClr val="bg1"/>
                </a:solidFill>
              </a:rPr>
              <a:t>medezeggenschap</a:t>
            </a:r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13" name="Tekstvak 12"/>
          <p:cNvSpPr txBox="1"/>
          <p:nvPr/>
        </p:nvSpPr>
        <p:spPr>
          <a:xfrm>
            <a:off x="323528" y="793340"/>
            <a:ext cx="55656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400" b="1" dirty="0" smtClean="0">
                <a:solidFill>
                  <a:schemeClr val="accent6">
                    <a:lumMod val="75000"/>
                  </a:schemeClr>
                </a:solidFill>
              </a:rPr>
              <a:t>ENERGIEBESPARING/-OPWEKKING</a:t>
            </a:r>
            <a:endParaRPr lang="nl-NL" sz="24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4" name="Tekstvak 13"/>
          <p:cNvSpPr txBox="1"/>
          <p:nvPr/>
        </p:nvSpPr>
        <p:spPr>
          <a:xfrm>
            <a:off x="251520" y="1253413"/>
            <a:ext cx="14221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solidFill>
                  <a:schemeClr val="bg1"/>
                </a:solidFill>
              </a:rPr>
              <a:t>CO2 neutraal</a:t>
            </a:r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15" name="Tekstvak 14"/>
          <p:cNvSpPr txBox="1"/>
          <p:nvPr/>
        </p:nvSpPr>
        <p:spPr>
          <a:xfrm>
            <a:off x="1512876" y="459160"/>
            <a:ext cx="11528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err="1" smtClean="0">
                <a:solidFill>
                  <a:schemeClr val="bg1"/>
                </a:solidFill>
              </a:rPr>
              <a:t>all</a:t>
            </a:r>
            <a:r>
              <a:rPr lang="nl-NL" dirty="0" smtClean="0">
                <a:solidFill>
                  <a:schemeClr val="bg1"/>
                </a:solidFill>
              </a:rPr>
              <a:t> </a:t>
            </a:r>
            <a:r>
              <a:rPr lang="nl-NL" dirty="0" err="1" smtClean="0">
                <a:solidFill>
                  <a:schemeClr val="bg1"/>
                </a:solidFill>
              </a:rPr>
              <a:t>electric</a:t>
            </a:r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16" name="Tekstvak 15"/>
          <p:cNvSpPr txBox="1"/>
          <p:nvPr/>
        </p:nvSpPr>
        <p:spPr>
          <a:xfrm>
            <a:off x="3098936" y="405253"/>
            <a:ext cx="16039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solidFill>
                  <a:schemeClr val="bg1"/>
                </a:solidFill>
              </a:rPr>
              <a:t>energieneutraal</a:t>
            </a:r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17" name="Tekstvak 16"/>
          <p:cNvSpPr txBox="1"/>
          <p:nvPr/>
        </p:nvSpPr>
        <p:spPr>
          <a:xfrm>
            <a:off x="2191699" y="1515953"/>
            <a:ext cx="16081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solidFill>
                  <a:schemeClr val="bg1"/>
                </a:solidFill>
              </a:rPr>
              <a:t>biogascentrales</a:t>
            </a:r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18" name="Tekstvak 17"/>
          <p:cNvSpPr txBox="1"/>
          <p:nvPr/>
        </p:nvSpPr>
        <p:spPr>
          <a:xfrm>
            <a:off x="3296315" y="1230379"/>
            <a:ext cx="15462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solidFill>
                  <a:schemeClr val="bg1"/>
                </a:solidFill>
              </a:rPr>
              <a:t>groene energie</a:t>
            </a:r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19" name="Tekstvak 18"/>
          <p:cNvSpPr txBox="1"/>
          <p:nvPr/>
        </p:nvSpPr>
        <p:spPr>
          <a:xfrm>
            <a:off x="940684" y="116632"/>
            <a:ext cx="24439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err="1" smtClean="0">
                <a:solidFill>
                  <a:schemeClr val="bg1"/>
                </a:solidFill>
              </a:rPr>
              <a:t>zonneenergie</a:t>
            </a:r>
            <a:r>
              <a:rPr lang="nl-NL" dirty="0" smtClean="0">
                <a:solidFill>
                  <a:schemeClr val="bg1"/>
                </a:solidFill>
              </a:rPr>
              <a:t> stimuleren</a:t>
            </a:r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20" name="Tekstvak 19"/>
          <p:cNvSpPr txBox="1"/>
          <p:nvPr/>
        </p:nvSpPr>
        <p:spPr>
          <a:xfrm>
            <a:off x="963207" y="3537149"/>
            <a:ext cx="280397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400" b="1" dirty="0" smtClean="0">
                <a:solidFill>
                  <a:schemeClr val="accent6">
                    <a:lumMod val="75000"/>
                  </a:schemeClr>
                </a:solidFill>
              </a:rPr>
              <a:t>DUURZAAMHEID</a:t>
            </a:r>
            <a:endParaRPr lang="nl-NL" sz="24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1" name="Tekstvak 20"/>
          <p:cNvSpPr txBox="1"/>
          <p:nvPr/>
        </p:nvSpPr>
        <p:spPr>
          <a:xfrm>
            <a:off x="467544" y="3983751"/>
            <a:ext cx="27879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solidFill>
                  <a:schemeClr val="bg1"/>
                </a:solidFill>
              </a:rPr>
              <a:t>proeftuin Duurzaam Houten</a:t>
            </a:r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22" name="Tekstvak 21"/>
          <p:cNvSpPr txBox="1"/>
          <p:nvPr/>
        </p:nvSpPr>
        <p:spPr>
          <a:xfrm>
            <a:off x="1317950" y="3202969"/>
            <a:ext cx="12346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solidFill>
                  <a:schemeClr val="bg1"/>
                </a:solidFill>
              </a:rPr>
              <a:t>2</a:t>
            </a:r>
            <a:r>
              <a:rPr lang="nl-NL" baseline="30000" dirty="0" smtClean="0">
                <a:solidFill>
                  <a:schemeClr val="bg1"/>
                </a:solidFill>
              </a:rPr>
              <a:t>de</a:t>
            </a:r>
            <a:r>
              <a:rPr lang="nl-NL" dirty="0" smtClean="0">
                <a:solidFill>
                  <a:schemeClr val="bg1"/>
                </a:solidFill>
              </a:rPr>
              <a:t> </a:t>
            </a:r>
            <a:r>
              <a:rPr lang="nl-NL" dirty="0" err="1" smtClean="0">
                <a:solidFill>
                  <a:schemeClr val="bg1"/>
                </a:solidFill>
              </a:rPr>
              <a:t>ecowijk</a:t>
            </a:r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23" name="Tekstvak 22"/>
          <p:cNvSpPr txBox="1"/>
          <p:nvPr/>
        </p:nvSpPr>
        <p:spPr>
          <a:xfrm>
            <a:off x="2904010" y="3149062"/>
            <a:ext cx="19245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b="1" dirty="0" smtClean="0">
                <a:solidFill>
                  <a:schemeClr val="bg1"/>
                </a:solidFill>
              </a:rPr>
              <a:t>rentmeesterschap</a:t>
            </a:r>
            <a:endParaRPr lang="nl-NL" b="1" dirty="0">
              <a:solidFill>
                <a:schemeClr val="bg1"/>
              </a:solidFill>
            </a:endParaRPr>
          </a:p>
        </p:txBody>
      </p:sp>
      <p:sp>
        <p:nvSpPr>
          <p:cNvPr id="25" name="Tekstvak 24"/>
          <p:cNvSpPr txBox="1"/>
          <p:nvPr/>
        </p:nvSpPr>
        <p:spPr>
          <a:xfrm>
            <a:off x="3081871" y="3853062"/>
            <a:ext cx="21659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solidFill>
                  <a:schemeClr val="bg1"/>
                </a:solidFill>
              </a:rPr>
              <a:t>overkoepelend thema</a:t>
            </a:r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26" name="Tekstvak 25"/>
          <p:cNvSpPr txBox="1"/>
          <p:nvPr/>
        </p:nvSpPr>
        <p:spPr>
          <a:xfrm>
            <a:off x="4119368" y="1487027"/>
            <a:ext cx="18133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solidFill>
                  <a:schemeClr val="bg1"/>
                </a:solidFill>
              </a:rPr>
              <a:t>industrieterreinen</a:t>
            </a:r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27" name="Tekstvak 26"/>
          <p:cNvSpPr txBox="1"/>
          <p:nvPr/>
        </p:nvSpPr>
        <p:spPr>
          <a:xfrm>
            <a:off x="5249725" y="2232911"/>
            <a:ext cx="163859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400" b="1" dirty="0" smtClean="0">
                <a:solidFill>
                  <a:schemeClr val="accent6">
                    <a:lumMod val="75000"/>
                  </a:schemeClr>
                </a:solidFill>
              </a:rPr>
              <a:t>OVERIGE</a:t>
            </a:r>
            <a:endParaRPr lang="nl-NL" sz="24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8" name="Tekstvak 27"/>
          <p:cNvSpPr txBox="1"/>
          <p:nvPr/>
        </p:nvSpPr>
        <p:spPr>
          <a:xfrm>
            <a:off x="7365044" y="2281863"/>
            <a:ext cx="13901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solidFill>
                  <a:schemeClr val="bg1"/>
                </a:solidFill>
              </a:rPr>
              <a:t>afvalsysteem</a:t>
            </a:r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30" name="Tekstvak 29"/>
          <p:cNvSpPr txBox="1"/>
          <p:nvPr/>
        </p:nvSpPr>
        <p:spPr>
          <a:xfrm>
            <a:off x="6650490" y="1567825"/>
            <a:ext cx="172354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err="1" smtClean="0">
                <a:solidFill>
                  <a:schemeClr val="bg1"/>
                </a:solidFill>
              </a:rPr>
              <a:t>electrisch</a:t>
            </a:r>
            <a:r>
              <a:rPr lang="nl-NL" dirty="0" smtClean="0">
                <a:solidFill>
                  <a:schemeClr val="bg1"/>
                </a:solidFill>
              </a:rPr>
              <a:t> </a:t>
            </a:r>
          </a:p>
          <a:p>
            <a:r>
              <a:rPr lang="nl-NL" dirty="0" smtClean="0">
                <a:solidFill>
                  <a:schemeClr val="bg1"/>
                </a:solidFill>
              </a:rPr>
              <a:t>vervoerssysteem</a:t>
            </a:r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31" name="Tekstvak 30"/>
          <p:cNvSpPr txBox="1"/>
          <p:nvPr/>
        </p:nvSpPr>
        <p:spPr>
          <a:xfrm>
            <a:off x="6283291" y="2955524"/>
            <a:ext cx="23455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solidFill>
                  <a:schemeClr val="bg1"/>
                </a:solidFill>
              </a:rPr>
              <a:t>frequentie ophaaldienst</a:t>
            </a:r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32" name="Tekstvak 31"/>
          <p:cNvSpPr txBox="1"/>
          <p:nvPr/>
        </p:nvSpPr>
        <p:spPr>
          <a:xfrm>
            <a:off x="7387907" y="2669950"/>
            <a:ext cx="13628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solidFill>
                  <a:schemeClr val="bg1"/>
                </a:solidFill>
              </a:rPr>
              <a:t>4</a:t>
            </a:r>
            <a:r>
              <a:rPr lang="nl-NL" baseline="30000" dirty="0" smtClean="0">
                <a:solidFill>
                  <a:schemeClr val="bg1"/>
                </a:solidFill>
              </a:rPr>
              <a:t>de</a:t>
            </a:r>
            <a:r>
              <a:rPr lang="nl-NL" dirty="0" smtClean="0">
                <a:solidFill>
                  <a:schemeClr val="bg1"/>
                </a:solidFill>
              </a:rPr>
              <a:t> container</a:t>
            </a:r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33" name="Tekstvak 32"/>
          <p:cNvSpPr txBox="1"/>
          <p:nvPr/>
        </p:nvSpPr>
        <p:spPr>
          <a:xfrm>
            <a:off x="5206358" y="2717491"/>
            <a:ext cx="1043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mtClean="0">
                <a:solidFill>
                  <a:schemeClr val="bg1"/>
                </a:solidFill>
              </a:rPr>
              <a:t>innovatie</a:t>
            </a:r>
            <a:endParaRPr lang="nl-NL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9663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000"/>
                            </p:stCondLst>
                            <p:childTnLst>
                              <p:par>
                                <p:cTn id="2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0"/>
                            </p:stCondLst>
                            <p:childTnLst>
                              <p:par>
                                <p:cTn id="2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000"/>
                            </p:stCondLst>
                            <p:childTnLst>
                              <p:par>
                                <p:cTn id="3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2000"/>
                            </p:stCondLst>
                            <p:childTnLst>
                              <p:par>
                                <p:cTn id="3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3000"/>
                            </p:stCondLst>
                            <p:childTnLst>
                              <p:par>
                                <p:cTn id="4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4000"/>
                            </p:stCondLst>
                            <p:childTnLst>
                              <p:par>
                                <p:cTn id="4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5000"/>
                            </p:stCondLst>
                            <p:childTnLst>
                              <p:par>
                                <p:cTn id="5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6000"/>
                            </p:stCondLst>
                            <p:childTnLst>
                              <p:par>
                                <p:cTn id="5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6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1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1000"/>
                            </p:stCondLst>
                            <p:childTnLst>
                              <p:par>
                                <p:cTn id="6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5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2000"/>
                            </p:stCondLst>
                            <p:childTnLst>
                              <p:par>
                                <p:cTn id="6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9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3000"/>
                            </p:stCondLst>
                            <p:childTnLst>
                              <p:par>
                                <p:cTn id="7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3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4000"/>
                            </p:stCondLst>
                            <p:childTnLst>
                              <p:par>
                                <p:cTn id="7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7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5000"/>
                            </p:stCondLst>
                            <p:childTnLst>
                              <p:par>
                                <p:cTn id="7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1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6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1000"/>
                            </p:stCondLst>
                            <p:childTnLst>
                              <p:par>
                                <p:cTn id="8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0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2000"/>
                            </p:stCondLst>
                            <p:childTnLst>
                              <p:par>
                                <p:cTn id="9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4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3000"/>
                            </p:stCondLst>
                            <p:childTnLst>
                              <p:par>
                                <p:cTn id="9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8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4000"/>
                            </p:stCondLst>
                            <p:childTnLst>
                              <p:par>
                                <p:cTn id="10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2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>
                            <p:stCondLst>
                              <p:cond delay="5000"/>
                            </p:stCondLst>
                            <p:childTnLst>
                              <p:par>
                                <p:cTn id="10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6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5" grpId="0"/>
      <p:bldP spid="26" grpId="0"/>
      <p:bldP spid="27" grpId="0"/>
      <p:bldP spid="28" grpId="0"/>
      <p:bldP spid="30" grpId="0"/>
      <p:bldP spid="31" grpId="0"/>
      <p:bldP spid="32" grpId="0"/>
      <p:bldP spid="33" grpId="0"/>
    </p:bldLst>
  </p:timing>
</p:sld>
</file>

<file path=ppt/theme/theme1.xml><?xml version="1.0" encoding="utf-8"?>
<a:theme xmlns:a="http://schemas.openxmlformats.org/drawingml/2006/main" name="Sjabloon CDA">
  <a:themeElements>
    <a:clrScheme name="CDA">
      <a:dk1>
        <a:srgbClr val="005F61"/>
      </a:dk1>
      <a:lt1>
        <a:sysClr val="window" lastClr="FFFFFF"/>
      </a:lt1>
      <a:dk2>
        <a:srgbClr val="007B5F"/>
      </a:dk2>
      <a:lt2>
        <a:srgbClr val="85B09A"/>
      </a:lt2>
      <a:accent1>
        <a:srgbClr val="41B6E6"/>
      </a:accent1>
      <a:accent2>
        <a:srgbClr val="509E2F"/>
      </a:accent2>
      <a:accent3>
        <a:srgbClr val="009639"/>
      </a:accent3>
      <a:accent4>
        <a:srgbClr val="84BD00"/>
      </a:accent4>
      <a:accent5>
        <a:srgbClr val="B7DD79"/>
      </a:accent5>
      <a:accent6>
        <a:srgbClr val="651D32"/>
      </a:accent6>
      <a:hlink>
        <a:srgbClr val="005F61"/>
      </a:hlink>
      <a:folHlink>
        <a:srgbClr val="005F61"/>
      </a:folHlink>
    </a:clrScheme>
    <a:fontScheme name="Kantoor - klassiek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220</TotalTime>
  <Words>263</Words>
  <Application>Microsoft Macintosh PowerPoint</Application>
  <PresentationFormat>Diavoorstelling (4:3)</PresentationFormat>
  <Paragraphs>148</Paragraphs>
  <Slides>6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6</vt:i4>
      </vt:variant>
    </vt:vector>
  </HeadingPairs>
  <TitlesOfParts>
    <vt:vector size="11" baseType="lpstr">
      <vt:lpstr>Arial</vt:lpstr>
      <vt:lpstr>Calibri</vt:lpstr>
      <vt:lpstr>Georgia</vt:lpstr>
      <vt:lpstr>Times New Roman</vt:lpstr>
      <vt:lpstr>Sjabloon CDA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15.0033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 </dc:creator>
  <cp:lastModifiedBy>Maurice Bakker</cp:lastModifiedBy>
  <cp:revision>25</cp:revision>
  <dcterms:created xsi:type="dcterms:W3CDTF">2013-11-20T14:58:17Z</dcterms:created>
  <dcterms:modified xsi:type="dcterms:W3CDTF">2017-04-18T07:27:43Z</dcterms:modified>
</cp:coreProperties>
</file>