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sldIdLst>
    <p:sldId id="256" r:id="rId2"/>
    <p:sldId id="257" r:id="rId3"/>
    <p:sldId id="260" r:id="rId4"/>
    <p:sldId id="261" r:id="rId5"/>
    <p:sldId id="262" r:id="rId6"/>
    <p:sldId id="264" r:id="rId7"/>
    <p:sldId id="265" r:id="rId8"/>
    <p:sldId id="263" r:id="rId9"/>
    <p:sldId id="272" r:id="rId10"/>
    <p:sldId id="278" r:id="rId11"/>
    <p:sldId id="279" r:id="rId12"/>
    <p:sldId id="277" r:id="rId13"/>
    <p:sldId id="274" r:id="rId14"/>
    <p:sldId id="275" r:id="rId15"/>
    <p:sldId id="276" r:id="rId16"/>
    <p:sldId id="273" r:id="rId17"/>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1B6E6"/>
    <a:srgbClr val="005F6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86"/>
    <p:restoredTop sz="93214"/>
  </p:normalViewPr>
  <p:slideViewPr>
    <p:cSldViewPr>
      <p:cViewPr varScale="1">
        <p:scale>
          <a:sx n="80" d="100"/>
          <a:sy n="80" d="100"/>
        </p:scale>
        <p:origin x="-1080"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9C94C6-1B78-482B-B74F-A334B331D498}" type="datetimeFigureOut">
              <a:rPr lang="nl-NL" smtClean="0"/>
              <a:pPr/>
              <a:t>12-2-2017</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0AB02E-1ADD-483E-9475-6273C90C4216}" type="slidenum">
              <a:rPr lang="nl-NL" smtClean="0"/>
              <a:pPr/>
              <a:t>‹nr.›</a:t>
            </a:fld>
            <a:endParaRPr lang="nl-NL"/>
          </a:p>
        </p:txBody>
      </p:sp>
    </p:spTree>
    <p:extLst>
      <p:ext uri="{BB962C8B-B14F-4D97-AF65-F5344CB8AC3E}">
        <p14:creationId xmlns:p14="http://schemas.microsoft.com/office/powerpoint/2010/main" xmlns="" val="573678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050AB02E-1ADD-483E-9475-6273C90C4216}" type="slidenum">
              <a:rPr lang="nl-NL" smtClean="0"/>
              <a:pPr/>
              <a:t>4</a:t>
            </a:fld>
            <a:endParaRPr lang="nl-NL"/>
          </a:p>
        </p:txBody>
      </p:sp>
    </p:spTree>
    <p:extLst>
      <p:ext uri="{BB962C8B-B14F-4D97-AF65-F5344CB8AC3E}">
        <p14:creationId xmlns:p14="http://schemas.microsoft.com/office/powerpoint/2010/main" xmlns="" val="17593504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3039095"/>
            <a:ext cx="7772400" cy="1470025"/>
          </a:xfrm>
        </p:spPr>
        <p:txBody>
          <a:bodyPr>
            <a:normAutofit/>
          </a:bodyPr>
          <a:lstStyle>
            <a:lvl1pPr>
              <a:defRPr sz="4200"/>
            </a:lvl1pPr>
          </a:lstStyle>
          <a:p>
            <a:r>
              <a:rPr lang="nl-NL" smtClean="0"/>
              <a:t>Klik om de stijl te bewerken</a:t>
            </a:r>
            <a:endParaRPr lang="nl-NL" dirty="0"/>
          </a:p>
        </p:txBody>
      </p:sp>
      <p:sp>
        <p:nvSpPr>
          <p:cNvPr id="3" name="Ondertitel 2"/>
          <p:cNvSpPr>
            <a:spLocks noGrp="1"/>
          </p:cNvSpPr>
          <p:nvPr>
            <p:ph type="subTitle" idx="1"/>
          </p:nvPr>
        </p:nvSpPr>
        <p:spPr>
          <a:xfrm>
            <a:off x="1025606" y="4581128"/>
            <a:ext cx="7092788" cy="1392560"/>
          </a:xfrm>
        </p:spPr>
        <p:txBody>
          <a:bodyPr>
            <a:normAutofit/>
          </a:bodyPr>
          <a:lstStyle>
            <a:lvl1pPr marL="0" indent="0" algn="ctr">
              <a:buNone/>
              <a:defRPr sz="3000">
                <a:solidFill>
                  <a:srgbClr val="005F6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dirty="0"/>
          </a:p>
        </p:txBody>
      </p:sp>
      <p:pic>
        <p:nvPicPr>
          <p:cNvPr id="7" name="Afbeelding 6" descr="CDA Logo cirkel.jpg"/>
          <p:cNvPicPr>
            <a:picLocks noChangeAspect="1"/>
          </p:cNvPicPr>
          <p:nvPr userDrawn="1"/>
        </p:nvPicPr>
        <p:blipFill>
          <a:blip r:embed="rId2" cstate="print"/>
          <a:stretch>
            <a:fillRect/>
          </a:stretch>
        </p:blipFill>
        <p:spPr>
          <a:xfrm>
            <a:off x="3239852" y="332656"/>
            <a:ext cx="2664296" cy="2664296"/>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el en verticale tekst">
    <p:spTree>
      <p:nvGrpSpPr>
        <p:cNvPr id="1" name=""/>
        <p:cNvGrpSpPr/>
        <p:nvPr/>
      </p:nvGrpSpPr>
      <p:grpSpPr>
        <a:xfrm>
          <a:off x="0" y="0"/>
          <a:ext cx="0" cy="0"/>
          <a:chOff x="0" y="0"/>
          <a:chExt cx="0" cy="0"/>
        </a:xfrm>
      </p:grpSpPr>
      <p:sp>
        <p:nvSpPr>
          <p:cNvPr id="3" name="Tijdelijke aanduiding voor verticale tekst 2"/>
          <p:cNvSpPr>
            <a:spLocks noGrp="1"/>
          </p:cNvSpPr>
          <p:nvPr>
            <p:ph type="body" orient="vert" idx="1"/>
          </p:nvPr>
        </p:nvSpPr>
        <p:spPr>
          <a:xfrm>
            <a:off x="457200" y="1412776"/>
            <a:ext cx="8229600" cy="4525963"/>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FCC3221E-C2AA-40A1-BA50-0B2866D4E830}" type="datetime1">
              <a:rPr lang="nl-NL" smtClean="0"/>
              <a:pPr/>
              <a:t>12-2-2017</a:t>
            </a:fld>
            <a:endParaRPr lang="nl-NL"/>
          </a:p>
        </p:txBody>
      </p:sp>
      <p:sp>
        <p:nvSpPr>
          <p:cNvPr id="5" name="Tijdelijke aanduiding voor voettekst 4"/>
          <p:cNvSpPr>
            <a:spLocks noGrp="1"/>
          </p:cNvSpPr>
          <p:nvPr>
            <p:ph type="ftr" sz="quarter" idx="11"/>
          </p:nvPr>
        </p:nvSpPr>
        <p:spPr/>
        <p:txBody>
          <a:bodyPr/>
          <a:lstStyle/>
          <a:p>
            <a:r>
              <a:rPr lang="nl-NL" smtClean="0"/>
              <a:t>Evaluatie campagne GR2014</a:t>
            </a:r>
            <a:endParaRPr lang="nl-NL"/>
          </a:p>
        </p:txBody>
      </p:sp>
      <p:sp>
        <p:nvSpPr>
          <p:cNvPr id="7" name="Titel 1"/>
          <p:cNvSpPr>
            <a:spLocks noGrp="1"/>
          </p:cNvSpPr>
          <p:nvPr>
            <p:ph type="title"/>
          </p:nvPr>
        </p:nvSpPr>
        <p:spPr>
          <a:xfrm>
            <a:off x="457200" y="274638"/>
            <a:ext cx="8229600" cy="850106"/>
          </a:xfrm>
          <a:noFill/>
        </p:spPr>
        <p:txBody>
          <a:bodyPr>
            <a:normAutofit/>
          </a:bodyPr>
          <a:lstStyle>
            <a:lvl1pPr algn="l">
              <a:defRPr sz="3800">
                <a:solidFill>
                  <a:srgbClr val="41B6E6"/>
                </a:solidFill>
              </a:defRPr>
            </a:lvl1pPr>
          </a:lstStyle>
          <a:p>
            <a:r>
              <a:rPr lang="nl-NL" smtClean="0"/>
              <a:t>Klik om de stijl te bewerken</a:t>
            </a:r>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9"/>
            <a:ext cx="2057400" cy="5674642"/>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9"/>
            <a:ext cx="6019800" cy="5674642"/>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A9D9EF73-B60D-40B9-9FBE-F948580E109C}" type="datetime1">
              <a:rPr lang="nl-NL" smtClean="0"/>
              <a:pPr/>
              <a:t>12-2-2017</a:t>
            </a:fld>
            <a:endParaRPr lang="nl-NL"/>
          </a:p>
        </p:txBody>
      </p:sp>
      <p:sp>
        <p:nvSpPr>
          <p:cNvPr id="5" name="Tijdelijke aanduiding voor voettekst 4"/>
          <p:cNvSpPr>
            <a:spLocks noGrp="1"/>
          </p:cNvSpPr>
          <p:nvPr>
            <p:ph type="ftr" sz="quarter" idx="11"/>
          </p:nvPr>
        </p:nvSpPr>
        <p:spPr/>
        <p:txBody>
          <a:bodyPr/>
          <a:lstStyle/>
          <a:p>
            <a:r>
              <a:rPr lang="nl-NL" smtClean="0"/>
              <a:t>Evaluatie campagne GR2014</a:t>
            </a:r>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850106"/>
          </a:xfrm>
          <a:noFill/>
        </p:spPr>
        <p:txBody>
          <a:bodyPr>
            <a:normAutofit/>
          </a:bodyPr>
          <a:lstStyle>
            <a:lvl1pPr algn="l">
              <a:defRPr sz="3800">
                <a:solidFill>
                  <a:srgbClr val="41B6E6"/>
                </a:solidFill>
              </a:defRPr>
            </a:lvl1pPr>
          </a:lstStyle>
          <a:p>
            <a:r>
              <a:rPr lang="nl-NL" smtClean="0"/>
              <a:t>Klik om de stijl te bewerken</a:t>
            </a:r>
            <a:endParaRPr lang="nl-NL"/>
          </a:p>
        </p:txBody>
      </p:sp>
      <p:sp>
        <p:nvSpPr>
          <p:cNvPr id="3" name="Tijdelijke aanduiding voor inhoud 2"/>
          <p:cNvSpPr>
            <a:spLocks noGrp="1"/>
          </p:cNvSpPr>
          <p:nvPr>
            <p:ph idx="1"/>
          </p:nvPr>
        </p:nvSpPr>
        <p:spPr>
          <a:xfrm>
            <a:off x="457200" y="1412776"/>
            <a:ext cx="8229600" cy="452596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4" name="Tijdelijke aanduiding voor datum 3"/>
          <p:cNvSpPr>
            <a:spLocks noGrp="1"/>
          </p:cNvSpPr>
          <p:nvPr>
            <p:ph type="dt" sz="half" idx="10"/>
          </p:nvPr>
        </p:nvSpPr>
        <p:spPr/>
        <p:txBody>
          <a:bodyPr/>
          <a:lstStyle/>
          <a:p>
            <a:fld id="{5A8E747E-C28D-4340-82F5-398817AA27A6}" type="datetime1">
              <a:rPr lang="nl-NL" smtClean="0"/>
              <a:pPr/>
              <a:t>12-2-2017</a:t>
            </a:fld>
            <a:endParaRPr lang="nl-NL" dirty="0"/>
          </a:p>
        </p:txBody>
      </p:sp>
      <p:sp>
        <p:nvSpPr>
          <p:cNvPr id="5" name="Tijdelijke aanduiding voor voettekst 4"/>
          <p:cNvSpPr>
            <a:spLocks noGrp="1"/>
          </p:cNvSpPr>
          <p:nvPr>
            <p:ph type="ftr" sz="quarter" idx="11"/>
          </p:nvPr>
        </p:nvSpPr>
        <p:spPr/>
        <p:txBody>
          <a:bodyPr/>
          <a:lstStyle/>
          <a:p>
            <a:r>
              <a:rPr lang="nl-NL" smtClean="0"/>
              <a:t>Evaluatie campagne GR2014</a:t>
            </a:r>
            <a:endParaRPr lang="nl-NL"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84632A22-8807-44AB-8251-F6C987FD5DA5}" type="datetime1">
              <a:rPr lang="nl-NL" smtClean="0"/>
              <a:pPr/>
              <a:t>12-2-2017</a:t>
            </a:fld>
            <a:endParaRPr lang="nl-NL"/>
          </a:p>
        </p:txBody>
      </p:sp>
      <p:sp>
        <p:nvSpPr>
          <p:cNvPr id="5" name="Tijdelijke aanduiding voor voettekst 4"/>
          <p:cNvSpPr>
            <a:spLocks noGrp="1"/>
          </p:cNvSpPr>
          <p:nvPr>
            <p:ph type="ftr" sz="quarter" idx="11"/>
          </p:nvPr>
        </p:nvSpPr>
        <p:spPr/>
        <p:txBody>
          <a:bodyPr/>
          <a:lstStyle/>
          <a:p>
            <a:r>
              <a:rPr lang="nl-NL" smtClean="0"/>
              <a:t>Evaluatie campagne GR2014</a:t>
            </a:r>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houd van twee">
    <p:spTree>
      <p:nvGrpSpPr>
        <p:cNvPr id="1" name=""/>
        <p:cNvGrpSpPr/>
        <p:nvPr/>
      </p:nvGrpSpPr>
      <p:grpSpPr>
        <a:xfrm>
          <a:off x="0" y="0"/>
          <a:ext cx="0" cy="0"/>
          <a:chOff x="0" y="0"/>
          <a:chExt cx="0" cy="0"/>
        </a:xfrm>
      </p:grpSpPr>
      <p:sp>
        <p:nvSpPr>
          <p:cNvPr id="3" name="Tijdelijke aanduiding voor inhoud 2"/>
          <p:cNvSpPr>
            <a:spLocks noGrp="1"/>
          </p:cNvSpPr>
          <p:nvPr>
            <p:ph sz="half" idx="1"/>
          </p:nvPr>
        </p:nvSpPr>
        <p:spPr>
          <a:xfrm>
            <a:off x="457200" y="141277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4" name="Tijdelijke aanduiding voor inhoud 3"/>
          <p:cNvSpPr>
            <a:spLocks noGrp="1"/>
          </p:cNvSpPr>
          <p:nvPr>
            <p:ph sz="half" idx="2"/>
          </p:nvPr>
        </p:nvSpPr>
        <p:spPr>
          <a:xfrm>
            <a:off x="4648200" y="141277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3FEED1C2-4591-4BE5-89E4-5B93D50CFD6A}" type="datetime1">
              <a:rPr lang="nl-NL" smtClean="0"/>
              <a:pPr/>
              <a:t>12-2-2017</a:t>
            </a:fld>
            <a:endParaRPr lang="nl-NL"/>
          </a:p>
        </p:txBody>
      </p:sp>
      <p:sp>
        <p:nvSpPr>
          <p:cNvPr id="6" name="Tijdelijke aanduiding voor voettekst 5"/>
          <p:cNvSpPr>
            <a:spLocks noGrp="1"/>
          </p:cNvSpPr>
          <p:nvPr>
            <p:ph type="ftr" sz="quarter" idx="11"/>
          </p:nvPr>
        </p:nvSpPr>
        <p:spPr/>
        <p:txBody>
          <a:bodyPr/>
          <a:lstStyle/>
          <a:p>
            <a:r>
              <a:rPr lang="nl-NL" smtClean="0"/>
              <a:t>Evaluatie campagne GR2014</a:t>
            </a:r>
            <a:endParaRPr lang="nl-NL"/>
          </a:p>
        </p:txBody>
      </p:sp>
      <p:sp>
        <p:nvSpPr>
          <p:cNvPr id="8" name="Titel 1"/>
          <p:cNvSpPr>
            <a:spLocks noGrp="1"/>
          </p:cNvSpPr>
          <p:nvPr>
            <p:ph type="title"/>
          </p:nvPr>
        </p:nvSpPr>
        <p:spPr>
          <a:xfrm>
            <a:off x="457200" y="274638"/>
            <a:ext cx="8229600" cy="850106"/>
          </a:xfrm>
          <a:noFill/>
        </p:spPr>
        <p:txBody>
          <a:bodyPr>
            <a:normAutofit/>
          </a:bodyPr>
          <a:lstStyle>
            <a:lvl1pPr algn="l">
              <a:defRPr sz="3800">
                <a:solidFill>
                  <a:srgbClr val="41B6E6"/>
                </a:solidFill>
              </a:defRPr>
            </a:lvl1pPr>
          </a:lstStyle>
          <a:p>
            <a:r>
              <a:rPr lang="nl-NL" smtClean="0"/>
              <a:t>Klik om de stijl te bewerken</a:t>
            </a:r>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ergelijking">
    <p:spTree>
      <p:nvGrpSpPr>
        <p:cNvPr id="1" name=""/>
        <p:cNvGrpSpPr/>
        <p:nvPr/>
      </p:nvGrpSpPr>
      <p:grpSpPr>
        <a:xfrm>
          <a:off x="0" y="0"/>
          <a:ext cx="0" cy="0"/>
          <a:chOff x="0" y="0"/>
          <a:chExt cx="0" cy="0"/>
        </a:xfrm>
      </p:grpSpPr>
      <p:sp>
        <p:nvSpPr>
          <p:cNvPr id="3" name="Tijdelijke aanduiding voor tekst 2"/>
          <p:cNvSpPr>
            <a:spLocks noGrp="1"/>
          </p:cNvSpPr>
          <p:nvPr>
            <p:ph type="body" idx="1"/>
          </p:nvPr>
        </p:nvSpPr>
        <p:spPr>
          <a:xfrm>
            <a:off x="457200" y="1340768"/>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1980530"/>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340768"/>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1980530"/>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028D5A2D-CC38-4377-8B27-B6A99AC3561A}" type="datetime1">
              <a:rPr lang="nl-NL" smtClean="0"/>
              <a:pPr/>
              <a:t>12-2-2017</a:t>
            </a:fld>
            <a:endParaRPr lang="nl-NL"/>
          </a:p>
        </p:txBody>
      </p:sp>
      <p:sp>
        <p:nvSpPr>
          <p:cNvPr id="8" name="Tijdelijke aanduiding voor voettekst 7"/>
          <p:cNvSpPr>
            <a:spLocks noGrp="1"/>
          </p:cNvSpPr>
          <p:nvPr>
            <p:ph type="ftr" sz="quarter" idx="11"/>
          </p:nvPr>
        </p:nvSpPr>
        <p:spPr/>
        <p:txBody>
          <a:bodyPr/>
          <a:lstStyle/>
          <a:p>
            <a:r>
              <a:rPr lang="nl-NL" smtClean="0"/>
              <a:t>Evaluatie campagne GR2014</a:t>
            </a:r>
            <a:endParaRPr lang="nl-NL"/>
          </a:p>
        </p:txBody>
      </p:sp>
      <p:sp>
        <p:nvSpPr>
          <p:cNvPr id="10" name="Titel 1"/>
          <p:cNvSpPr>
            <a:spLocks noGrp="1"/>
          </p:cNvSpPr>
          <p:nvPr>
            <p:ph type="title"/>
          </p:nvPr>
        </p:nvSpPr>
        <p:spPr>
          <a:xfrm>
            <a:off x="457200" y="274638"/>
            <a:ext cx="8229600" cy="850106"/>
          </a:xfrm>
          <a:noFill/>
        </p:spPr>
        <p:txBody>
          <a:bodyPr>
            <a:normAutofit/>
          </a:bodyPr>
          <a:lstStyle>
            <a:lvl1pPr algn="l">
              <a:defRPr sz="3800">
                <a:solidFill>
                  <a:srgbClr val="41B6E6"/>
                </a:solidFill>
              </a:defRPr>
            </a:lvl1pPr>
          </a:lstStyle>
          <a:p>
            <a:r>
              <a:rPr lang="nl-NL" smtClean="0"/>
              <a:t>Klik om de stijl te bewerken</a:t>
            </a:r>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lleen titel">
    <p:spTree>
      <p:nvGrpSpPr>
        <p:cNvPr id="1" name=""/>
        <p:cNvGrpSpPr/>
        <p:nvPr/>
      </p:nvGrpSpPr>
      <p:grpSpPr>
        <a:xfrm>
          <a:off x="0" y="0"/>
          <a:ext cx="0" cy="0"/>
          <a:chOff x="0" y="0"/>
          <a:chExt cx="0" cy="0"/>
        </a:xfrm>
      </p:grpSpPr>
      <p:sp>
        <p:nvSpPr>
          <p:cNvPr id="3" name="Tijdelijke aanduiding voor datum 2"/>
          <p:cNvSpPr>
            <a:spLocks noGrp="1"/>
          </p:cNvSpPr>
          <p:nvPr>
            <p:ph type="dt" sz="half" idx="10"/>
          </p:nvPr>
        </p:nvSpPr>
        <p:spPr/>
        <p:txBody>
          <a:bodyPr/>
          <a:lstStyle/>
          <a:p>
            <a:fld id="{32B40C63-2F3B-4AF7-AF27-00C4856CE960}" type="datetime1">
              <a:rPr lang="nl-NL" smtClean="0"/>
              <a:pPr/>
              <a:t>12-2-2017</a:t>
            </a:fld>
            <a:endParaRPr lang="nl-NL"/>
          </a:p>
        </p:txBody>
      </p:sp>
      <p:sp>
        <p:nvSpPr>
          <p:cNvPr id="4" name="Tijdelijke aanduiding voor voettekst 3"/>
          <p:cNvSpPr>
            <a:spLocks noGrp="1"/>
          </p:cNvSpPr>
          <p:nvPr>
            <p:ph type="ftr" sz="quarter" idx="11"/>
          </p:nvPr>
        </p:nvSpPr>
        <p:spPr/>
        <p:txBody>
          <a:bodyPr/>
          <a:lstStyle/>
          <a:p>
            <a:r>
              <a:rPr lang="nl-NL" smtClean="0"/>
              <a:t>Evaluatie campagne GR2014</a:t>
            </a:r>
            <a:endParaRPr lang="nl-NL"/>
          </a:p>
        </p:txBody>
      </p:sp>
      <p:sp>
        <p:nvSpPr>
          <p:cNvPr id="6" name="Titel 1"/>
          <p:cNvSpPr>
            <a:spLocks noGrp="1"/>
          </p:cNvSpPr>
          <p:nvPr>
            <p:ph type="title"/>
          </p:nvPr>
        </p:nvSpPr>
        <p:spPr>
          <a:xfrm>
            <a:off x="457200" y="274638"/>
            <a:ext cx="8229600" cy="850106"/>
          </a:xfrm>
          <a:noFill/>
        </p:spPr>
        <p:txBody>
          <a:bodyPr>
            <a:normAutofit/>
          </a:bodyPr>
          <a:lstStyle>
            <a:lvl1pPr algn="l">
              <a:defRPr sz="3800">
                <a:solidFill>
                  <a:srgbClr val="41B6E6"/>
                </a:solidFill>
              </a:defRPr>
            </a:lvl1pPr>
          </a:lstStyle>
          <a:p>
            <a:r>
              <a:rPr lang="nl-NL" smtClean="0"/>
              <a:t>Klik om de stijl te bewerken</a:t>
            </a:r>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E34CF359-D80F-4355-BE0B-3224D47CA950}" type="datetime1">
              <a:rPr lang="nl-NL" smtClean="0"/>
              <a:pPr/>
              <a:t>12-2-2017</a:t>
            </a:fld>
            <a:endParaRPr lang="nl-NL"/>
          </a:p>
        </p:txBody>
      </p:sp>
      <p:sp>
        <p:nvSpPr>
          <p:cNvPr id="3" name="Tijdelijke aanduiding voor voettekst 2"/>
          <p:cNvSpPr>
            <a:spLocks noGrp="1"/>
          </p:cNvSpPr>
          <p:nvPr>
            <p:ph type="ftr" sz="quarter" idx="11"/>
          </p:nvPr>
        </p:nvSpPr>
        <p:spPr/>
        <p:txBody>
          <a:bodyPr/>
          <a:lstStyle/>
          <a:p>
            <a:r>
              <a:rPr lang="nl-NL" smtClean="0"/>
              <a:t>Evaluatie campagne GR2014</a:t>
            </a:r>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18233"/>
          </a:xfrm>
        </p:spPr>
        <p:txBody>
          <a:bodyPr anchor="b"/>
          <a:lstStyle>
            <a:lvl1pPr algn="l">
              <a:defRPr sz="2000" b="1"/>
            </a:lvl1pPr>
          </a:lstStyle>
          <a:p>
            <a:r>
              <a:rPr lang="nl-NL" smtClean="0"/>
              <a:t>Klik om de stijl te bewerken</a:t>
            </a:r>
            <a:endParaRPr lang="nl-NL" dirty="0"/>
          </a:p>
        </p:txBody>
      </p:sp>
      <p:sp>
        <p:nvSpPr>
          <p:cNvPr id="3" name="Tijdelijke aanduiding voor inhoud 2"/>
          <p:cNvSpPr>
            <a:spLocks noGrp="1"/>
          </p:cNvSpPr>
          <p:nvPr>
            <p:ph idx="1"/>
          </p:nvPr>
        </p:nvSpPr>
        <p:spPr>
          <a:xfrm>
            <a:off x="3575050" y="273050"/>
            <a:ext cx="5111750" cy="56324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1"/>
            <a:ext cx="3008313" cy="45141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411C1C6A-51E1-4893-9D9A-D484DDE197E9}" type="datetime1">
              <a:rPr lang="nl-NL" smtClean="0"/>
              <a:pPr/>
              <a:t>12-2-2017</a:t>
            </a:fld>
            <a:endParaRPr lang="nl-NL"/>
          </a:p>
        </p:txBody>
      </p:sp>
      <p:sp>
        <p:nvSpPr>
          <p:cNvPr id="6" name="Tijdelijke aanduiding voor voettekst 5"/>
          <p:cNvSpPr>
            <a:spLocks noGrp="1"/>
          </p:cNvSpPr>
          <p:nvPr>
            <p:ph type="ftr" sz="quarter" idx="11"/>
          </p:nvPr>
        </p:nvSpPr>
        <p:spPr/>
        <p:txBody>
          <a:bodyPr/>
          <a:lstStyle/>
          <a:p>
            <a:r>
              <a:rPr lang="nl-NL" smtClean="0"/>
              <a:t>Evaluatie campagne GR2014</a:t>
            </a:r>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592489"/>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404664"/>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nl-NL"/>
          </a:p>
        </p:txBody>
      </p:sp>
      <p:sp>
        <p:nvSpPr>
          <p:cNvPr id="4" name="Tijdelijke aanduiding voor tekst 3"/>
          <p:cNvSpPr>
            <a:spLocks noGrp="1"/>
          </p:cNvSpPr>
          <p:nvPr>
            <p:ph type="body" sz="half" idx="2"/>
          </p:nvPr>
        </p:nvSpPr>
        <p:spPr>
          <a:xfrm>
            <a:off x="1792288" y="5159227"/>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2E82F013-DD23-4FA9-A254-3C0A79A385AD}" type="datetime1">
              <a:rPr lang="nl-NL" smtClean="0"/>
              <a:pPr/>
              <a:t>12-2-2017</a:t>
            </a:fld>
            <a:endParaRPr lang="nl-NL"/>
          </a:p>
        </p:txBody>
      </p:sp>
      <p:sp>
        <p:nvSpPr>
          <p:cNvPr id="6" name="Tijdelijke aanduiding voor voettekst 5"/>
          <p:cNvSpPr>
            <a:spLocks noGrp="1"/>
          </p:cNvSpPr>
          <p:nvPr>
            <p:ph type="ftr" sz="quarter" idx="11"/>
          </p:nvPr>
        </p:nvSpPr>
        <p:spPr/>
        <p:txBody>
          <a:bodyPr/>
          <a:lstStyle/>
          <a:p>
            <a:r>
              <a:rPr lang="nl-NL" smtClean="0"/>
              <a:t>Evaluatie campagne GR2014</a:t>
            </a:r>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13" cstate="print"/>
          <a:srcRect/>
          <a:stretch>
            <a:fillRect/>
          </a:stretch>
        </p:blipFill>
        <p:spPr bwMode="auto">
          <a:xfrm>
            <a:off x="0" y="6064647"/>
            <a:ext cx="9144000" cy="820737"/>
          </a:xfrm>
          <a:prstGeom prst="rect">
            <a:avLst/>
          </a:prstGeom>
          <a:noFill/>
          <a:ln w="9525">
            <a:noFill/>
            <a:miter lim="800000"/>
            <a:headEnd/>
            <a:tailEnd/>
          </a:ln>
        </p:spPr>
      </p:pic>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dirty="0" smtClean="0"/>
              <a:t>Klik om de stijl te bewerken</a:t>
            </a:r>
            <a:endParaRPr lang="nl-NL" dirty="0"/>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datum 3"/>
          <p:cNvSpPr>
            <a:spLocks noGrp="1"/>
          </p:cNvSpPr>
          <p:nvPr>
            <p:ph type="dt" sz="half" idx="2"/>
          </p:nvPr>
        </p:nvSpPr>
        <p:spPr>
          <a:xfrm>
            <a:off x="457200" y="6309320"/>
            <a:ext cx="1234480" cy="365125"/>
          </a:xfrm>
          <a:prstGeom prst="rect">
            <a:avLst/>
          </a:prstGeom>
        </p:spPr>
        <p:txBody>
          <a:bodyPr vert="horz" lIns="91440" tIns="45720" rIns="91440" bIns="45720" rtlCol="0" anchor="ctr"/>
          <a:lstStyle>
            <a:lvl1pPr algn="l">
              <a:defRPr sz="1300">
                <a:solidFill>
                  <a:schemeClr val="bg1"/>
                </a:solidFill>
                <a:latin typeface="+mj-lt"/>
              </a:defRPr>
            </a:lvl1pPr>
          </a:lstStyle>
          <a:p>
            <a:fld id="{F53CB548-63E8-4F97-9338-D8097DA66F39}" type="datetime1">
              <a:rPr lang="nl-NL" smtClean="0"/>
              <a:pPr/>
              <a:t>12-2-2017</a:t>
            </a:fld>
            <a:endParaRPr lang="nl-NL"/>
          </a:p>
        </p:txBody>
      </p:sp>
      <p:sp>
        <p:nvSpPr>
          <p:cNvPr id="5" name="Tijdelijke aanduiding voor voettekst 4"/>
          <p:cNvSpPr>
            <a:spLocks noGrp="1"/>
          </p:cNvSpPr>
          <p:nvPr>
            <p:ph type="ftr" sz="quarter" idx="3"/>
          </p:nvPr>
        </p:nvSpPr>
        <p:spPr>
          <a:xfrm>
            <a:off x="1763688" y="6309320"/>
            <a:ext cx="6048672" cy="365125"/>
          </a:xfrm>
          <a:prstGeom prst="rect">
            <a:avLst/>
          </a:prstGeom>
        </p:spPr>
        <p:txBody>
          <a:bodyPr vert="horz" lIns="91440" tIns="45720" rIns="91440" bIns="45720" rtlCol="0" anchor="ctr"/>
          <a:lstStyle>
            <a:lvl1pPr algn="ctr">
              <a:defRPr sz="1300">
                <a:solidFill>
                  <a:schemeClr val="bg1"/>
                </a:solidFill>
                <a:latin typeface="+mj-lt"/>
              </a:defRPr>
            </a:lvl1pPr>
          </a:lstStyle>
          <a:p>
            <a:r>
              <a:rPr lang="nl-NL" smtClean="0"/>
              <a:t>Evaluatie campagne GR2014</a:t>
            </a:r>
            <a:endParaRPr lang="nl-NL"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ctr" defTabSz="914400" rtl="0" eaLnBrk="1" latinLnBrk="0" hangingPunct="1">
        <a:spcBef>
          <a:spcPct val="0"/>
        </a:spcBef>
        <a:buNone/>
        <a:defRPr sz="4400" i="1" kern="1200">
          <a:solidFill>
            <a:srgbClr val="41B6E6"/>
          </a:solidFill>
          <a:latin typeface="Georgia" pitchFamily="18" charset="0"/>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rgbClr val="005F61"/>
          </a:solidFill>
          <a:latin typeface="+mj-lt"/>
          <a:ea typeface="+mn-ea"/>
          <a:cs typeface="+mn-cs"/>
        </a:defRPr>
      </a:lvl1pPr>
      <a:lvl2pPr marL="742950" indent="-285750" algn="l" defTabSz="914400" rtl="0" eaLnBrk="1" latinLnBrk="0" hangingPunct="1">
        <a:spcBef>
          <a:spcPct val="20000"/>
        </a:spcBef>
        <a:buFont typeface="Arial" pitchFamily="34" charset="0"/>
        <a:buChar char="–"/>
        <a:defRPr sz="2600" kern="1200">
          <a:solidFill>
            <a:srgbClr val="005F61"/>
          </a:solidFill>
          <a:latin typeface="+mj-lt"/>
          <a:ea typeface="+mn-ea"/>
          <a:cs typeface="+mn-cs"/>
        </a:defRPr>
      </a:lvl2pPr>
      <a:lvl3pPr marL="1143000" indent="-228600" algn="l" defTabSz="914400" rtl="0" eaLnBrk="1" latinLnBrk="0" hangingPunct="1">
        <a:spcBef>
          <a:spcPct val="20000"/>
        </a:spcBef>
        <a:buFont typeface="Arial" pitchFamily="34" charset="0"/>
        <a:buChar char="•"/>
        <a:defRPr sz="2200" kern="1200">
          <a:solidFill>
            <a:srgbClr val="005F61"/>
          </a:solidFill>
          <a:latin typeface="+mj-lt"/>
          <a:ea typeface="+mn-ea"/>
          <a:cs typeface="+mn-cs"/>
        </a:defRPr>
      </a:lvl3pPr>
      <a:lvl4pPr marL="1600200" indent="-228600" algn="l" defTabSz="914400" rtl="0" eaLnBrk="1" latinLnBrk="0" hangingPunct="1">
        <a:spcBef>
          <a:spcPct val="20000"/>
        </a:spcBef>
        <a:buFont typeface="Arial" pitchFamily="34" charset="0"/>
        <a:buChar char="–"/>
        <a:defRPr sz="1800" kern="1200">
          <a:solidFill>
            <a:srgbClr val="005F61"/>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800" kern="1200">
          <a:solidFill>
            <a:srgbClr val="005F6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Ons pensioenstelsel: hoe verder?</a:t>
            </a:r>
            <a:endParaRPr lang="nl-NL" dirty="0"/>
          </a:p>
        </p:txBody>
      </p:sp>
      <p:sp>
        <p:nvSpPr>
          <p:cNvPr id="3" name="Ondertitel 2"/>
          <p:cNvSpPr>
            <a:spLocks noGrp="1"/>
          </p:cNvSpPr>
          <p:nvPr>
            <p:ph type="subTitle" idx="1"/>
          </p:nvPr>
        </p:nvSpPr>
        <p:spPr/>
        <p:txBody>
          <a:bodyPr/>
          <a:lstStyle/>
          <a:p>
            <a:r>
              <a:rPr lang="nl-NL" dirty="0" smtClean="0"/>
              <a:t>Pieters pensioentour</a:t>
            </a:r>
            <a:br>
              <a:rPr lang="nl-NL" dirty="0" smtClean="0"/>
            </a:br>
            <a:r>
              <a:rPr lang="nl-NL" dirty="0" smtClean="0"/>
              <a:t>Helmond, 10 februari 2017</a:t>
            </a:r>
            <a:endParaRPr lang="nl-N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Gevolg ECB beleid</a:t>
            </a:r>
            <a:endParaRPr lang="nl-NL" dirty="0"/>
          </a:p>
        </p:txBody>
      </p:sp>
      <p:sp>
        <p:nvSpPr>
          <p:cNvPr id="3" name="Tijdelijke aanduiding voor inhoud 2"/>
          <p:cNvSpPr>
            <a:spLocks noGrp="1"/>
          </p:cNvSpPr>
          <p:nvPr>
            <p:ph idx="1"/>
          </p:nvPr>
        </p:nvSpPr>
        <p:spPr/>
        <p:txBody>
          <a:bodyPr/>
          <a:lstStyle/>
          <a:p>
            <a:r>
              <a:rPr lang="nl-NL" dirty="0" smtClean="0"/>
              <a:t>Spaarders en gepensioneerden betalen de rekening</a:t>
            </a:r>
          </a:p>
          <a:p>
            <a:r>
              <a:rPr lang="nl-NL" dirty="0" smtClean="0"/>
              <a:t>Rente op spaarrekeningen rond de 0%. </a:t>
            </a:r>
          </a:p>
          <a:p>
            <a:r>
              <a:rPr lang="nl-NL" dirty="0" smtClean="0"/>
              <a:t>Rente op 10-jarige staatsleningen. NL: 0,31%, Spanje: 1,25%. Reden: effectieve garantie tot opkopen van de ECB</a:t>
            </a:r>
          </a:p>
          <a:p>
            <a:r>
              <a:rPr lang="nl-NL" dirty="0" smtClean="0"/>
              <a:t>In NL hebben we 400 jaar cijfers: tot 2 jaar geleden nog nooit onder de 2%!</a:t>
            </a:r>
            <a:endParaRPr lang="nl-NL" dirty="0"/>
          </a:p>
        </p:txBody>
      </p:sp>
      <p:sp>
        <p:nvSpPr>
          <p:cNvPr id="4" name="Tijdelijke aanduiding voor datum 3"/>
          <p:cNvSpPr>
            <a:spLocks noGrp="1"/>
          </p:cNvSpPr>
          <p:nvPr>
            <p:ph type="dt" sz="half" idx="10"/>
          </p:nvPr>
        </p:nvSpPr>
        <p:spPr/>
        <p:txBody>
          <a:bodyPr/>
          <a:lstStyle/>
          <a:p>
            <a:fld id="{48E2E4F7-D7FE-4EAC-9CDB-7015E339F257}" type="datetime1">
              <a:rPr lang="nl-NL" smtClean="0"/>
              <a:pPr/>
              <a:t>12-2-2017</a:t>
            </a:fld>
            <a:endParaRPr lang="nl-NL" dirty="0"/>
          </a:p>
        </p:txBody>
      </p:sp>
      <p:sp>
        <p:nvSpPr>
          <p:cNvPr id="5" name="Tijdelijke aanduiding voor voettekst 4"/>
          <p:cNvSpPr>
            <a:spLocks noGrp="1"/>
          </p:cNvSpPr>
          <p:nvPr>
            <p:ph type="ftr" sz="quarter" idx="11"/>
          </p:nvPr>
        </p:nvSpPr>
        <p:spPr/>
        <p:txBody>
          <a:bodyPr/>
          <a:lstStyle/>
          <a:p>
            <a:r>
              <a:rPr lang="nl-NL" dirty="0" smtClean="0"/>
              <a:t>Pieters pensioentour</a:t>
            </a:r>
          </a:p>
        </p:txBody>
      </p:sp>
    </p:spTree>
    <p:extLst>
      <p:ext uri="{BB962C8B-B14F-4D97-AF65-F5344CB8AC3E}">
        <p14:creationId xmlns:p14="http://schemas.microsoft.com/office/powerpoint/2010/main" xmlns="" val="18944519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Effect rente op rente</a:t>
            </a:r>
            <a:endParaRPr lang="nl-NL" dirty="0"/>
          </a:p>
        </p:txBody>
      </p:sp>
      <p:sp>
        <p:nvSpPr>
          <p:cNvPr id="3" name="Tijdelijke aanduiding voor inhoud 2"/>
          <p:cNvSpPr>
            <a:spLocks noGrp="1"/>
          </p:cNvSpPr>
          <p:nvPr>
            <p:ph idx="1"/>
          </p:nvPr>
        </p:nvSpPr>
        <p:spPr/>
        <p:txBody>
          <a:bodyPr/>
          <a:lstStyle/>
          <a:p>
            <a:r>
              <a:rPr lang="nl-NL" dirty="0" smtClean="0"/>
              <a:t>Je betaalt 100 premie op 25-jarige leeftijd. Hoeveel is er in kas op 65-jarige leeftijd</a:t>
            </a:r>
          </a:p>
          <a:p>
            <a:endParaRPr lang="nl-NL" dirty="0"/>
          </a:p>
          <a:p>
            <a:r>
              <a:rPr lang="nl-NL" dirty="0" smtClean="0"/>
              <a:t>Bij 1% rente: 149</a:t>
            </a:r>
          </a:p>
          <a:p>
            <a:r>
              <a:rPr lang="nl-NL" dirty="0" smtClean="0"/>
              <a:t>Bij 7% rente: 1497</a:t>
            </a:r>
          </a:p>
          <a:p>
            <a:endParaRPr lang="nl-NL" dirty="0"/>
          </a:p>
          <a:p>
            <a:r>
              <a:rPr lang="nl-NL" dirty="0" smtClean="0"/>
              <a:t>Het tienvoudige: met langdurig 1% rente (of lager) is een pensioenstelsel op basis van kapitaaldekking onhoudbaar</a:t>
            </a:r>
            <a:endParaRPr lang="nl-NL" dirty="0"/>
          </a:p>
        </p:txBody>
      </p:sp>
      <p:sp>
        <p:nvSpPr>
          <p:cNvPr id="4" name="Tijdelijke aanduiding voor datum 3"/>
          <p:cNvSpPr>
            <a:spLocks noGrp="1"/>
          </p:cNvSpPr>
          <p:nvPr>
            <p:ph type="dt" sz="half" idx="10"/>
          </p:nvPr>
        </p:nvSpPr>
        <p:spPr/>
        <p:txBody>
          <a:bodyPr/>
          <a:lstStyle/>
          <a:p>
            <a:fld id="{48E2E4F7-D7FE-4EAC-9CDB-7015E339F257}" type="datetime1">
              <a:rPr lang="nl-NL" smtClean="0"/>
              <a:pPr/>
              <a:t>12-2-2017</a:t>
            </a:fld>
            <a:endParaRPr lang="nl-NL" dirty="0"/>
          </a:p>
        </p:txBody>
      </p:sp>
      <p:sp>
        <p:nvSpPr>
          <p:cNvPr id="5" name="Tijdelijke aanduiding voor voettekst 4"/>
          <p:cNvSpPr>
            <a:spLocks noGrp="1"/>
          </p:cNvSpPr>
          <p:nvPr>
            <p:ph type="ftr" sz="quarter" idx="11"/>
          </p:nvPr>
        </p:nvSpPr>
        <p:spPr/>
        <p:txBody>
          <a:bodyPr/>
          <a:lstStyle/>
          <a:p>
            <a:r>
              <a:rPr lang="nl-NL" dirty="0" smtClean="0"/>
              <a:t>Pieters pensioentour</a:t>
            </a:r>
          </a:p>
        </p:txBody>
      </p:sp>
    </p:spTree>
    <p:extLst>
      <p:ext uri="{BB962C8B-B14F-4D97-AF65-F5344CB8AC3E}">
        <p14:creationId xmlns:p14="http://schemas.microsoft.com/office/powerpoint/2010/main" xmlns="" val="7540089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Gevolgen</a:t>
            </a:r>
            <a:endParaRPr lang="nl-NL" dirty="0"/>
          </a:p>
        </p:txBody>
      </p:sp>
      <p:sp>
        <p:nvSpPr>
          <p:cNvPr id="3" name="Tijdelijke aanduiding voor inhoud 2"/>
          <p:cNvSpPr>
            <a:spLocks noGrp="1"/>
          </p:cNvSpPr>
          <p:nvPr>
            <p:ph idx="1"/>
          </p:nvPr>
        </p:nvSpPr>
        <p:spPr/>
        <p:txBody>
          <a:bodyPr/>
          <a:lstStyle/>
          <a:p>
            <a:r>
              <a:rPr lang="nl-NL" dirty="0" smtClean="0"/>
              <a:t>Heel hoge premie</a:t>
            </a:r>
          </a:p>
          <a:p>
            <a:r>
              <a:rPr lang="nl-NL" dirty="0" smtClean="0"/>
              <a:t>Veel lagere opbouw dan vroeger (lager percentage, pas vanaf 68)</a:t>
            </a:r>
          </a:p>
          <a:p>
            <a:r>
              <a:rPr lang="nl-NL" dirty="0" smtClean="0"/>
              <a:t>Tekorten bij de fondsen </a:t>
            </a:r>
          </a:p>
          <a:p>
            <a:r>
              <a:rPr lang="nl-NL" dirty="0" smtClean="0"/>
              <a:t>Verzekeraars schrijven geen garanties meer.</a:t>
            </a:r>
          </a:p>
          <a:p>
            <a:endParaRPr lang="nl-NL" dirty="0"/>
          </a:p>
        </p:txBody>
      </p:sp>
      <p:sp>
        <p:nvSpPr>
          <p:cNvPr id="4" name="Tijdelijke aanduiding voor datum 3"/>
          <p:cNvSpPr>
            <a:spLocks noGrp="1"/>
          </p:cNvSpPr>
          <p:nvPr>
            <p:ph type="dt" sz="half" idx="10"/>
          </p:nvPr>
        </p:nvSpPr>
        <p:spPr/>
        <p:txBody>
          <a:bodyPr/>
          <a:lstStyle/>
          <a:p>
            <a:fld id="{48E2E4F7-D7FE-4EAC-9CDB-7015E339F257}" type="datetime1">
              <a:rPr lang="nl-NL" smtClean="0"/>
              <a:pPr/>
              <a:t>12-2-2017</a:t>
            </a:fld>
            <a:endParaRPr lang="nl-NL" dirty="0"/>
          </a:p>
        </p:txBody>
      </p:sp>
      <p:sp>
        <p:nvSpPr>
          <p:cNvPr id="5" name="Tijdelijke aanduiding voor voettekst 4"/>
          <p:cNvSpPr>
            <a:spLocks noGrp="1"/>
          </p:cNvSpPr>
          <p:nvPr>
            <p:ph type="ftr" sz="quarter" idx="11"/>
          </p:nvPr>
        </p:nvSpPr>
        <p:spPr/>
        <p:txBody>
          <a:bodyPr/>
          <a:lstStyle/>
          <a:p>
            <a:r>
              <a:rPr lang="nl-NL" dirty="0" smtClean="0"/>
              <a:t>Pieters pensioentour</a:t>
            </a:r>
          </a:p>
        </p:txBody>
      </p:sp>
    </p:spTree>
    <p:extLst>
      <p:ext uri="{BB962C8B-B14F-4D97-AF65-F5344CB8AC3E}">
        <p14:creationId xmlns:p14="http://schemas.microsoft.com/office/powerpoint/2010/main" xmlns="" val="16713970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066130"/>
          </a:xfrm>
        </p:spPr>
        <p:txBody>
          <a:bodyPr>
            <a:normAutofit fontScale="90000"/>
          </a:bodyPr>
          <a:lstStyle/>
          <a:p>
            <a:r>
              <a:rPr lang="nl-NL" dirty="0" smtClean="0"/>
              <a:t>Hoe groot is het effect als ECB leidt </a:t>
            </a:r>
            <a:r>
              <a:rPr lang="nl-NL" dirty="0" err="1" smtClean="0"/>
              <a:t>to</a:t>
            </a:r>
            <a:r>
              <a:rPr lang="nl-NL" dirty="0" smtClean="0"/>
              <a:t> 1% lagere rente?</a:t>
            </a:r>
            <a:endParaRPr lang="nl-NL" dirty="0"/>
          </a:p>
        </p:txBody>
      </p:sp>
      <p:sp>
        <p:nvSpPr>
          <p:cNvPr id="3" name="Tijdelijke aanduiding voor inhoud 2"/>
          <p:cNvSpPr>
            <a:spLocks noGrp="1"/>
          </p:cNvSpPr>
          <p:nvPr>
            <p:ph idx="1"/>
          </p:nvPr>
        </p:nvSpPr>
        <p:spPr/>
        <p:txBody>
          <a:bodyPr/>
          <a:lstStyle/>
          <a:p>
            <a:endParaRPr lang="nl-NL" dirty="0" smtClean="0"/>
          </a:p>
          <a:p>
            <a:r>
              <a:rPr lang="nl-NL" dirty="0" smtClean="0"/>
              <a:t>Verplichtingen: 220 miljard euro hoger </a:t>
            </a:r>
          </a:p>
          <a:p>
            <a:r>
              <a:rPr lang="nl-NL" dirty="0" smtClean="0"/>
              <a:t>Kostendekkende premie: 12 miljard per jaar</a:t>
            </a:r>
          </a:p>
          <a:p>
            <a:endParaRPr lang="nl-NL" dirty="0"/>
          </a:p>
          <a:p>
            <a:r>
              <a:rPr lang="nl-NL" dirty="0" smtClean="0"/>
              <a:t>Duizelingwekkende bedragen. </a:t>
            </a:r>
            <a:br>
              <a:rPr lang="nl-NL" dirty="0" smtClean="0"/>
            </a:br>
            <a:r>
              <a:rPr lang="nl-NL" dirty="0" smtClean="0"/>
              <a:t>Andere sectoren in NL hebben voordeel/nadeel van ECB beleid.</a:t>
            </a:r>
            <a:endParaRPr lang="nl-NL" dirty="0"/>
          </a:p>
        </p:txBody>
      </p:sp>
      <p:sp>
        <p:nvSpPr>
          <p:cNvPr id="4" name="Tijdelijke aanduiding voor datum 3"/>
          <p:cNvSpPr>
            <a:spLocks noGrp="1"/>
          </p:cNvSpPr>
          <p:nvPr>
            <p:ph type="dt" sz="half" idx="10"/>
          </p:nvPr>
        </p:nvSpPr>
        <p:spPr/>
        <p:txBody>
          <a:bodyPr/>
          <a:lstStyle/>
          <a:p>
            <a:fld id="{48E2E4F7-D7FE-4EAC-9CDB-7015E339F257}" type="datetime1">
              <a:rPr lang="nl-NL" smtClean="0"/>
              <a:pPr/>
              <a:t>12-2-2017</a:t>
            </a:fld>
            <a:endParaRPr lang="nl-NL" dirty="0"/>
          </a:p>
        </p:txBody>
      </p:sp>
      <p:sp>
        <p:nvSpPr>
          <p:cNvPr id="5" name="Tijdelijke aanduiding voor voettekst 4"/>
          <p:cNvSpPr>
            <a:spLocks noGrp="1"/>
          </p:cNvSpPr>
          <p:nvPr>
            <p:ph type="ftr" sz="quarter" idx="11"/>
          </p:nvPr>
        </p:nvSpPr>
        <p:spPr/>
        <p:txBody>
          <a:bodyPr/>
          <a:lstStyle/>
          <a:p>
            <a:r>
              <a:rPr lang="nl-NL" dirty="0" smtClean="0"/>
              <a:t>Pieters pensioentour</a:t>
            </a:r>
          </a:p>
        </p:txBody>
      </p:sp>
    </p:spTree>
    <p:extLst>
      <p:ext uri="{BB962C8B-B14F-4D97-AF65-F5344CB8AC3E}">
        <p14:creationId xmlns:p14="http://schemas.microsoft.com/office/powerpoint/2010/main" xmlns="" val="1192844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Aanbevelingen CDA initiatiefnota</a:t>
            </a:r>
            <a:endParaRPr lang="nl-NL" dirty="0"/>
          </a:p>
        </p:txBody>
      </p:sp>
      <p:sp>
        <p:nvSpPr>
          <p:cNvPr id="3" name="Tijdelijke aanduiding voor inhoud 2"/>
          <p:cNvSpPr>
            <a:spLocks noGrp="1"/>
          </p:cNvSpPr>
          <p:nvPr>
            <p:ph idx="1"/>
          </p:nvPr>
        </p:nvSpPr>
        <p:spPr/>
        <p:txBody>
          <a:bodyPr>
            <a:normAutofit fontScale="55000" lnSpcReduction="20000"/>
          </a:bodyPr>
          <a:lstStyle/>
          <a:p>
            <a:r>
              <a:rPr lang="nl-NL" dirty="0" smtClean="0"/>
              <a:t>1)Treed </a:t>
            </a:r>
            <a:r>
              <a:rPr lang="nl-NL" dirty="0"/>
              <a:t>in overleg met de andere Eurolanden over het gewenste kader voor het beleid van de Europese Centrale Bank. Het mandaat blijft handhaven van prijsstabiliteit.</a:t>
            </a:r>
          </a:p>
          <a:p>
            <a:r>
              <a:rPr lang="nl-NL" dirty="0"/>
              <a:t>2)Breng het risico dat overheden, ook via hun centrale banken, lopen door het opkoopbeleid in kaart en treed hierover in overleg met andere EZ landen. Kijk daarbij niet alleen naar het kredietrisico, maar ook naar het effect van een exit van het onconventionele beleid op de winst van de centrale banken en de kans op een nieuwe financiële crisis.</a:t>
            </a:r>
          </a:p>
          <a:p>
            <a:r>
              <a:rPr lang="nl-NL" dirty="0"/>
              <a:t>3)Laat een juridische analyse maken van de vraag in hoeverre het huidige opkoopbeleid binnen het Verdrag is toegestaan. De ECB grijpt steeds verder in de werking van financiële markten in, terwijl ze </a:t>
            </a:r>
            <a:r>
              <a:rPr lang="nl-NL" dirty="0" err="1"/>
              <a:t>cf</a:t>
            </a:r>
            <a:r>
              <a:rPr lang="nl-NL" dirty="0"/>
              <a:t> het Verdrag behoort te opereren binnen de grenzen van een markteconomie. In deze analyse moet ook de wetsgeschiedenis en de context van de bepalingen in het Verdrag worden meegenomen. In hoeverre zijn de grote opkoopbedragen van staatsobligaties in de secundaire markt te verenigen met de filosofie die ten grondslag ligt aan het zogenoemde verbod op monetaire financiering?</a:t>
            </a:r>
          </a:p>
          <a:p>
            <a:r>
              <a:rPr lang="nl-NL" dirty="0"/>
              <a:t>4)Bereid als Nederlandse overheid mogelijke Verdragswijzigingen voor die de mogelijkheden van de ECB om in de primaire en/of secundaire markt overheidsobligaties op te kopen zeer sterk beperken. Breng dit als Nederlands voorstel in bij een volgende mogelijke Verdragswijziging.</a:t>
            </a:r>
          </a:p>
          <a:p>
            <a:r>
              <a:rPr lang="nl-NL" dirty="0"/>
              <a:t>5)Maak, afhankelijk van aanbeveling 3, zo mogelijk met andere landen een zaak aanhangig tegen de ECB bij het Europees Hof van Justitie voor o.a. het schenden van artikel 123 van het Verdrag.</a:t>
            </a:r>
          </a:p>
          <a:p>
            <a:endParaRPr lang="nl-NL" dirty="0"/>
          </a:p>
        </p:txBody>
      </p:sp>
      <p:sp>
        <p:nvSpPr>
          <p:cNvPr id="4" name="Tijdelijke aanduiding voor datum 3"/>
          <p:cNvSpPr>
            <a:spLocks noGrp="1"/>
          </p:cNvSpPr>
          <p:nvPr>
            <p:ph type="dt" sz="half" idx="10"/>
          </p:nvPr>
        </p:nvSpPr>
        <p:spPr/>
        <p:txBody>
          <a:bodyPr/>
          <a:lstStyle/>
          <a:p>
            <a:fld id="{48E2E4F7-D7FE-4EAC-9CDB-7015E339F257}" type="datetime1">
              <a:rPr lang="nl-NL" smtClean="0"/>
              <a:pPr/>
              <a:t>12-2-2017</a:t>
            </a:fld>
            <a:endParaRPr lang="nl-NL" dirty="0"/>
          </a:p>
        </p:txBody>
      </p:sp>
      <p:sp>
        <p:nvSpPr>
          <p:cNvPr id="5" name="Tijdelijke aanduiding voor voettekst 4"/>
          <p:cNvSpPr>
            <a:spLocks noGrp="1"/>
          </p:cNvSpPr>
          <p:nvPr>
            <p:ph type="ftr" sz="quarter" idx="11"/>
          </p:nvPr>
        </p:nvSpPr>
        <p:spPr/>
        <p:txBody>
          <a:bodyPr/>
          <a:lstStyle/>
          <a:p>
            <a:r>
              <a:rPr lang="nl-NL" dirty="0" smtClean="0"/>
              <a:t>Pieters pensioentour</a:t>
            </a:r>
          </a:p>
        </p:txBody>
      </p:sp>
    </p:spTree>
    <p:extLst>
      <p:ext uri="{BB962C8B-B14F-4D97-AF65-F5344CB8AC3E}">
        <p14:creationId xmlns:p14="http://schemas.microsoft.com/office/powerpoint/2010/main" xmlns="" val="16465626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Antwoord regering</a:t>
            </a:r>
            <a:endParaRPr lang="nl-NL" dirty="0"/>
          </a:p>
        </p:txBody>
      </p:sp>
      <p:sp>
        <p:nvSpPr>
          <p:cNvPr id="3" name="Tijdelijke aanduiding voor inhoud 2"/>
          <p:cNvSpPr>
            <a:spLocks noGrp="1"/>
          </p:cNvSpPr>
          <p:nvPr>
            <p:ph idx="1"/>
          </p:nvPr>
        </p:nvSpPr>
        <p:spPr/>
        <p:txBody>
          <a:bodyPr/>
          <a:lstStyle/>
          <a:p>
            <a:endParaRPr lang="nl-NL" dirty="0" smtClean="0"/>
          </a:p>
          <a:p>
            <a:r>
              <a:rPr lang="nl-NL" dirty="0" smtClean="0"/>
              <a:t>Jaren wilde </a:t>
            </a:r>
            <a:r>
              <a:rPr lang="nl-NL" dirty="0" err="1" smtClean="0"/>
              <a:t>Dijsselbloem</a:t>
            </a:r>
            <a:r>
              <a:rPr lang="nl-NL" dirty="0" smtClean="0"/>
              <a:t> geen berekeningen maken</a:t>
            </a:r>
          </a:p>
          <a:p>
            <a:r>
              <a:rPr lang="nl-NL" dirty="0" smtClean="0"/>
              <a:t>Na veel aandringen heeft </a:t>
            </a:r>
            <a:r>
              <a:rPr lang="nl-NL" dirty="0" err="1" smtClean="0"/>
              <a:t>Dijsselbloem</a:t>
            </a:r>
            <a:r>
              <a:rPr lang="nl-NL" dirty="0" smtClean="0"/>
              <a:t> beloofd voor de Kerst te antwoorden</a:t>
            </a:r>
          </a:p>
          <a:p>
            <a:endParaRPr lang="nl-NL" dirty="0"/>
          </a:p>
          <a:p>
            <a:r>
              <a:rPr lang="nl-NL" dirty="0" smtClean="0"/>
              <a:t>Kamer haalt </a:t>
            </a:r>
            <a:r>
              <a:rPr lang="nl-NL" dirty="0" err="1" smtClean="0"/>
              <a:t>Draghi</a:t>
            </a:r>
            <a:r>
              <a:rPr lang="nl-NL" dirty="0" smtClean="0"/>
              <a:t> naar Den Haag</a:t>
            </a:r>
          </a:p>
          <a:p>
            <a:endParaRPr lang="nl-NL" dirty="0"/>
          </a:p>
          <a:p>
            <a:r>
              <a:rPr lang="nl-NL" dirty="0" smtClean="0"/>
              <a:t>Debat over ECB beleid</a:t>
            </a:r>
            <a:endParaRPr lang="nl-NL" dirty="0"/>
          </a:p>
        </p:txBody>
      </p:sp>
      <p:sp>
        <p:nvSpPr>
          <p:cNvPr id="4" name="Tijdelijke aanduiding voor datum 3"/>
          <p:cNvSpPr>
            <a:spLocks noGrp="1"/>
          </p:cNvSpPr>
          <p:nvPr>
            <p:ph type="dt" sz="half" idx="10"/>
          </p:nvPr>
        </p:nvSpPr>
        <p:spPr/>
        <p:txBody>
          <a:bodyPr/>
          <a:lstStyle/>
          <a:p>
            <a:fld id="{48E2E4F7-D7FE-4EAC-9CDB-7015E339F257}" type="datetime1">
              <a:rPr lang="nl-NL" smtClean="0"/>
              <a:pPr/>
              <a:t>12-2-2017</a:t>
            </a:fld>
            <a:endParaRPr lang="nl-NL" dirty="0"/>
          </a:p>
        </p:txBody>
      </p:sp>
      <p:sp>
        <p:nvSpPr>
          <p:cNvPr id="5" name="Tijdelijke aanduiding voor voettekst 4"/>
          <p:cNvSpPr>
            <a:spLocks noGrp="1"/>
          </p:cNvSpPr>
          <p:nvPr>
            <p:ph type="ftr" sz="quarter" idx="11"/>
          </p:nvPr>
        </p:nvSpPr>
        <p:spPr/>
        <p:txBody>
          <a:bodyPr/>
          <a:lstStyle/>
          <a:p>
            <a:r>
              <a:rPr lang="nl-NL" dirty="0" smtClean="0"/>
              <a:t>Pieters pensioentour</a:t>
            </a:r>
          </a:p>
        </p:txBody>
      </p:sp>
    </p:spTree>
    <p:extLst>
      <p:ext uri="{BB962C8B-B14F-4D97-AF65-F5344CB8AC3E}">
        <p14:creationId xmlns:p14="http://schemas.microsoft.com/office/powerpoint/2010/main" xmlns="" val="20817967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Vragen?</a:t>
            </a:r>
            <a:endParaRPr lang="nl-NL" dirty="0"/>
          </a:p>
        </p:txBody>
      </p:sp>
      <p:sp>
        <p:nvSpPr>
          <p:cNvPr id="3" name="Tijdelijke aanduiding voor inhoud 2"/>
          <p:cNvSpPr>
            <a:spLocks noGrp="1"/>
          </p:cNvSpPr>
          <p:nvPr>
            <p:ph idx="1"/>
          </p:nvPr>
        </p:nvSpPr>
        <p:spPr/>
        <p:txBody>
          <a:bodyPr/>
          <a:lstStyle/>
          <a:p>
            <a:endParaRPr lang="nl-NL" dirty="0"/>
          </a:p>
        </p:txBody>
      </p:sp>
      <p:sp>
        <p:nvSpPr>
          <p:cNvPr id="4" name="Tijdelijke aanduiding voor datum 3"/>
          <p:cNvSpPr>
            <a:spLocks noGrp="1"/>
          </p:cNvSpPr>
          <p:nvPr>
            <p:ph type="dt" sz="half" idx="10"/>
          </p:nvPr>
        </p:nvSpPr>
        <p:spPr/>
        <p:txBody>
          <a:bodyPr/>
          <a:lstStyle/>
          <a:p>
            <a:fld id="{48E2E4F7-D7FE-4EAC-9CDB-7015E339F257}" type="datetime1">
              <a:rPr lang="nl-NL" smtClean="0"/>
              <a:pPr/>
              <a:t>12-2-2017</a:t>
            </a:fld>
            <a:endParaRPr lang="nl-NL" dirty="0"/>
          </a:p>
        </p:txBody>
      </p:sp>
      <p:sp>
        <p:nvSpPr>
          <p:cNvPr id="5" name="Tijdelijke aanduiding voor voettekst 4"/>
          <p:cNvSpPr>
            <a:spLocks noGrp="1"/>
          </p:cNvSpPr>
          <p:nvPr>
            <p:ph type="ftr" sz="quarter" idx="11"/>
          </p:nvPr>
        </p:nvSpPr>
        <p:spPr/>
        <p:txBody>
          <a:bodyPr/>
          <a:lstStyle/>
          <a:p>
            <a:r>
              <a:rPr lang="nl-NL" dirty="0" smtClean="0"/>
              <a:t>Pieters pensioentour</a:t>
            </a:r>
          </a:p>
        </p:txBody>
      </p:sp>
    </p:spTree>
    <p:extLst>
      <p:ext uri="{BB962C8B-B14F-4D97-AF65-F5344CB8AC3E}">
        <p14:creationId xmlns:p14="http://schemas.microsoft.com/office/powerpoint/2010/main" xmlns="" val="13798133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Pensioentour</a:t>
            </a:r>
            <a:endParaRPr lang="nl-NL" dirty="0"/>
          </a:p>
        </p:txBody>
      </p:sp>
      <p:sp>
        <p:nvSpPr>
          <p:cNvPr id="3" name="Tijdelijke aanduiding voor inhoud 2"/>
          <p:cNvSpPr>
            <a:spLocks noGrp="1"/>
          </p:cNvSpPr>
          <p:nvPr>
            <p:ph idx="1"/>
          </p:nvPr>
        </p:nvSpPr>
        <p:spPr/>
        <p:txBody>
          <a:bodyPr/>
          <a:lstStyle/>
          <a:p>
            <a:pPr marL="0" indent="0">
              <a:buNone/>
            </a:pPr>
            <a:r>
              <a:rPr lang="nl-NL" dirty="0" smtClean="0"/>
              <a:t>Veel onzekerheid rond pensioenstelsel</a:t>
            </a:r>
            <a:endParaRPr lang="nl-NL" dirty="0"/>
          </a:p>
          <a:p>
            <a:r>
              <a:rPr lang="nl-NL" dirty="0" smtClean="0"/>
              <a:t>Pensioengerechtigde leeftijd</a:t>
            </a:r>
          </a:p>
          <a:p>
            <a:r>
              <a:rPr lang="nl-NL" dirty="0" smtClean="0"/>
              <a:t>Indexatie, kortingen</a:t>
            </a:r>
          </a:p>
          <a:p>
            <a:r>
              <a:rPr lang="nl-NL" dirty="0" smtClean="0"/>
              <a:t>Nieuwe pensioencontract</a:t>
            </a:r>
          </a:p>
          <a:p>
            <a:r>
              <a:rPr lang="nl-NL" dirty="0" smtClean="0"/>
              <a:t>ECB-beleid en de invloed op het pensioenstelsel</a:t>
            </a:r>
          </a:p>
          <a:p>
            <a:endParaRPr lang="nl-NL" dirty="0" smtClean="0"/>
          </a:p>
        </p:txBody>
      </p:sp>
      <p:sp>
        <p:nvSpPr>
          <p:cNvPr id="4" name="Tijdelijke aanduiding voor datum 3"/>
          <p:cNvSpPr>
            <a:spLocks noGrp="1"/>
          </p:cNvSpPr>
          <p:nvPr>
            <p:ph type="dt" sz="half" idx="10"/>
          </p:nvPr>
        </p:nvSpPr>
        <p:spPr/>
        <p:txBody>
          <a:bodyPr/>
          <a:lstStyle/>
          <a:p>
            <a:fld id="{48E2E4F7-D7FE-4EAC-9CDB-7015E339F257}" type="datetime1">
              <a:rPr lang="nl-NL" smtClean="0"/>
              <a:pPr/>
              <a:t>12-2-2017</a:t>
            </a:fld>
            <a:endParaRPr lang="nl-NL" dirty="0"/>
          </a:p>
        </p:txBody>
      </p:sp>
      <p:sp>
        <p:nvSpPr>
          <p:cNvPr id="5" name="Tijdelijke aanduiding voor voettekst 4"/>
          <p:cNvSpPr>
            <a:spLocks noGrp="1"/>
          </p:cNvSpPr>
          <p:nvPr>
            <p:ph type="ftr" sz="quarter" idx="11"/>
          </p:nvPr>
        </p:nvSpPr>
        <p:spPr/>
        <p:txBody>
          <a:bodyPr/>
          <a:lstStyle/>
          <a:p>
            <a:r>
              <a:rPr lang="nl-NL" dirty="0" smtClean="0"/>
              <a:t>Pieters pensioentour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Pensioengerechtigde leeftijd</a:t>
            </a:r>
            <a:endParaRPr lang="nl-NL" dirty="0"/>
          </a:p>
        </p:txBody>
      </p:sp>
      <p:sp>
        <p:nvSpPr>
          <p:cNvPr id="3" name="Tijdelijke aanduiding voor inhoud 2"/>
          <p:cNvSpPr>
            <a:spLocks noGrp="1"/>
          </p:cNvSpPr>
          <p:nvPr>
            <p:ph idx="1"/>
          </p:nvPr>
        </p:nvSpPr>
        <p:spPr/>
        <p:txBody>
          <a:bodyPr/>
          <a:lstStyle/>
          <a:p>
            <a:r>
              <a:rPr lang="nl-NL" dirty="0" smtClean="0"/>
              <a:t>2005: malieveld, afschaffen VUT/Prepensioen</a:t>
            </a:r>
          </a:p>
          <a:p>
            <a:r>
              <a:rPr lang="nl-NL" dirty="0" smtClean="0"/>
              <a:t>Effectieve pensioenleeftijd steeg van 61 naar bijna 65 (CBS cijfers)</a:t>
            </a:r>
          </a:p>
          <a:p>
            <a:r>
              <a:rPr lang="nl-NL" dirty="0" smtClean="0"/>
              <a:t>Zonder deze maatregel, zouden onze problemen nu op het niveau van Frankrijk liggen. </a:t>
            </a:r>
          </a:p>
          <a:p>
            <a:endParaRPr lang="nl-NL" dirty="0" smtClean="0"/>
          </a:p>
          <a:p>
            <a:endParaRPr lang="nl-NL" dirty="0"/>
          </a:p>
        </p:txBody>
      </p:sp>
      <p:sp>
        <p:nvSpPr>
          <p:cNvPr id="4" name="Tijdelijke aanduiding voor datum 3"/>
          <p:cNvSpPr>
            <a:spLocks noGrp="1"/>
          </p:cNvSpPr>
          <p:nvPr>
            <p:ph type="dt" sz="half" idx="10"/>
          </p:nvPr>
        </p:nvSpPr>
        <p:spPr/>
        <p:txBody>
          <a:bodyPr/>
          <a:lstStyle/>
          <a:p>
            <a:fld id="{48E2E4F7-D7FE-4EAC-9CDB-7015E339F257}" type="datetime1">
              <a:rPr lang="nl-NL" smtClean="0"/>
              <a:pPr/>
              <a:t>12-2-2017</a:t>
            </a:fld>
            <a:endParaRPr lang="nl-NL" dirty="0"/>
          </a:p>
        </p:txBody>
      </p:sp>
      <p:sp>
        <p:nvSpPr>
          <p:cNvPr id="5" name="Tijdelijke aanduiding voor voettekst 4"/>
          <p:cNvSpPr>
            <a:spLocks noGrp="1"/>
          </p:cNvSpPr>
          <p:nvPr>
            <p:ph type="ftr" sz="quarter" idx="11"/>
          </p:nvPr>
        </p:nvSpPr>
        <p:spPr/>
        <p:txBody>
          <a:bodyPr/>
          <a:lstStyle/>
          <a:p>
            <a:r>
              <a:rPr lang="nl-NL" dirty="0"/>
              <a:t>Pieters pensioentour</a:t>
            </a:r>
          </a:p>
        </p:txBody>
      </p:sp>
    </p:spTree>
    <p:extLst>
      <p:ext uri="{BB962C8B-B14F-4D97-AF65-F5344CB8AC3E}">
        <p14:creationId xmlns:p14="http://schemas.microsoft.com/office/powerpoint/2010/main" xmlns="" val="8480578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pensioenleeftijd in Nederland</a:t>
            </a:r>
            <a:endParaRPr lang="nl-NL" dirty="0"/>
          </a:p>
        </p:txBody>
      </p:sp>
      <p:sp>
        <p:nvSpPr>
          <p:cNvPr id="4" name="Tijdelijke aanduiding voor datum 3"/>
          <p:cNvSpPr>
            <a:spLocks noGrp="1"/>
          </p:cNvSpPr>
          <p:nvPr>
            <p:ph type="dt" sz="half" idx="10"/>
          </p:nvPr>
        </p:nvSpPr>
        <p:spPr/>
        <p:txBody>
          <a:bodyPr/>
          <a:lstStyle/>
          <a:p>
            <a:fld id="{48E2E4F7-D7FE-4EAC-9CDB-7015E339F257}" type="datetime1">
              <a:rPr lang="nl-NL" smtClean="0"/>
              <a:pPr/>
              <a:t>12-2-2017</a:t>
            </a:fld>
            <a:endParaRPr lang="nl-NL" dirty="0"/>
          </a:p>
        </p:txBody>
      </p:sp>
      <p:sp>
        <p:nvSpPr>
          <p:cNvPr id="5" name="Tijdelijke aanduiding voor voettekst 4"/>
          <p:cNvSpPr>
            <a:spLocks noGrp="1"/>
          </p:cNvSpPr>
          <p:nvPr>
            <p:ph type="ftr" sz="quarter" idx="11"/>
          </p:nvPr>
        </p:nvSpPr>
        <p:spPr/>
        <p:txBody>
          <a:bodyPr/>
          <a:lstStyle/>
          <a:p>
            <a:r>
              <a:rPr lang="nl-NL" dirty="0"/>
              <a:t>Pieters pensioentour</a:t>
            </a:r>
          </a:p>
        </p:txBody>
      </p:sp>
      <p:pic>
        <p:nvPicPr>
          <p:cNvPr id="6" name="Tijdelijke aanduiding voor inhoud 5"/>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1331640" y="1124744"/>
            <a:ext cx="6168537" cy="4896544"/>
          </a:xfrm>
          <a:prstGeom prst="rect">
            <a:avLst/>
          </a:prstGeom>
        </p:spPr>
      </p:pic>
    </p:spTree>
    <p:extLst>
      <p:ext uri="{BB962C8B-B14F-4D97-AF65-F5344CB8AC3E}">
        <p14:creationId xmlns:p14="http://schemas.microsoft.com/office/powerpoint/2010/main" xmlns="" val="20109526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AOW leeftijd</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Sinds 2012 stijgt de leeftijd</a:t>
            </a:r>
          </a:p>
          <a:p>
            <a:r>
              <a:rPr lang="nl-NL" dirty="0" smtClean="0"/>
              <a:t>Gekoppeld aan de leeftijdsverwachting</a:t>
            </a:r>
          </a:p>
          <a:p>
            <a:r>
              <a:rPr lang="nl-NL" dirty="0" smtClean="0"/>
              <a:t>Doel: gemiddelde resterende leeftijdsverwachting op de AOW leeftijd bedraagt 18,26 jaar. </a:t>
            </a:r>
            <a:br>
              <a:rPr lang="nl-NL" dirty="0" smtClean="0"/>
            </a:br>
            <a:r>
              <a:rPr lang="nl-NL" dirty="0" smtClean="0"/>
              <a:t>Elke generatie krijgt dus recht op dezelfde lengte van de AOW.</a:t>
            </a:r>
          </a:p>
          <a:p>
            <a:r>
              <a:rPr lang="nl-NL" dirty="0" smtClean="0"/>
              <a:t>Eerlijk: eigenlijk hadden we dit besluit eerder moeten nemen: nu te weinig tijd voor voorbereiding</a:t>
            </a:r>
            <a:endParaRPr lang="nl-NL" dirty="0"/>
          </a:p>
        </p:txBody>
      </p:sp>
      <p:sp>
        <p:nvSpPr>
          <p:cNvPr id="4" name="Tijdelijke aanduiding voor datum 3"/>
          <p:cNvSpPr>
            <a:spLocks noGrp="1"/>
          </p:cNvSpPr>
          <p:nvPr>
            <p:ph type="dt" sz="half" idx="10"/>
          </p:nvPr>
        </p:nvSpPr>
        <p:spPr/>
        <p:txBody>
          <a:bodyPr/>
          <a:lstStyle/>
          <a:p>
            <a:fld id="{48E2E4F7-D7FE-4EAC-9CDB-7015E339F257}" type="datetime1">
              <a:rPr lang="nl-NL" smtClean="0"/>
              <a:pPr/>
              <a:t>12-2-2017</a:t>
            </a:fld>
            <a:endParaRPr lang="nl-NL" dirty="0"/>
          </a:p>
        </p:txBody>
      </p:sp>
      <p:sp>
        <p:nvSpPr>
          <p:cNvPr id="5" name="Tijdelijke aanduiding voor voettekst 4"/>
          <p:cNvSpPr>
            <a:spLocks noGrp="1"/>
          </p:cNvSpPr>
          <p:nvPr>
            <p:ph type="ftr" sz="quarter" idx="11"/>
          </p:nvPr>
        </p:nvSpPr>
        <p:spPr/>
        <p:txBody>
          <a:bodyPr/>
          <a:lstStyle/>
          <a:p>
            <a:r>
              <a:rPr lang="nl-NL" dirty="0"/>
              <a:t>Pieters pensioentour</a:t>
            </a:r>
          </a:p>
        </p:txBody>
      </p:sp>
    </p:spTree>
    <p:extLst>
      <p:ext uri="{BB962C8B-B14F-4D97-AF65-F5344CB8AC3E}">
        <p14:creationId xmlns:p14="http://schemas.microsoft.com/office/powerpoint/2010/main" xmlns="" val="14357472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Doelen van het pensioenstelsel</a:t>
            </a:r>
            <a:endParaRPr lang="nl-NL" dirty="0"/>
          </a:p>
        </p:txBody>
      </p:sp>
      <p:sp>
        <p:nvSpPr>
          <p:cNvPr id="3" name="Tijdelijke aanduiding voor inhoud 2"/>
          <p:cNvSpPr>
            <a:spLocks noGrp="1"/>
          </p:cNvSpPr>
          <p:nvPr>
            <p:ph idx="1"/>
          </p:nvPr>
        </p:nvSpPr>
        <p:spPr/>
        <p:txBody>
          <a:bodyPr/>
          <a:lstStyle/>
          <a:p>
            <a:r>
              <a:rPr lang="nl-NL" dirty="0" smtClean="0"/>
              <a:t>Solidariteit</a:t>
            </a:r>
          </a:p>
          <a:p>
            <a:r>
              <a:rPr lang="nl-NL" dirty="0" smtClean="0"/>
              <a:t>Verplichtstelling: drukt kosten, voorkomst kortzichtigheid</a:t>
            </a:r>
            <a:endParaRPr lang="nl-NL" dirty="0"/>
          </a:p>
          <a:p>
            <a:r>
              <a:rPr lang="nl-NL" dirty="0" smtClean="0"/>
              <a:t>Essentieel: nabestaandenpensioen en arbeidsongeschiktheidspensioen (oorspronkelijk was het ouderdomspensioen een bijzondere vorm van het arbeidsongeschiktheidspensioen)</a:t>
            </a:r>
          </a:p>
        </p:txBody>
      </p:sp>
      <p:sp>
        <p:nvSpPr>
          <p:cNvPr id="4" name="Tijdelijke aanduiding voor datum 3"/>
          <p:cNvSpPr>
            <a:spLocks noGrp="1"/>
          </p:cNvSpPr>
          <p:nvPr>
            <p:ph type="dt" sz="half" idx="10"/>
          </p:nvPr>
        </p:nvSpPr>
        <p:spPr/>
        <p:txBody>
          <a:bodyPr/>
          <a:lstStyle/>
          <a:p>
            <a:fld id="{48E2E4F7-D7FE-4EAC-9CDB-7015E339F257}" type="datetime1">
              <a:rPr lang="nl-NL" smtClean="0"/>
              <a:pPr/>
              <a:t>12-2-2017</a:t>
            </a:fld>
            <a:endParaRPr lang="nl-NL" dirty="0"/>
          </a:p>
        </p:txBody>
      </p:sp>
      <p:sp>
        <p:nvSpPr>
          <p:cNvPr id="5" name="Tijdelijke aanduiding voor voettekst 4"/>
          <p:cNvSpPr>
            <a:spLocks noGrp="1"/>
          </p:cNvSpPr>
          <p:nvPr>
            <p:ph type="ftr" sz="quarter" idx="11"/>
          </p:nvPr>
        </p:nvSpPr>
        <p:spPr/>
        <p:txBody>
          <a:bodyPr/>
          <a:lstStyle/>
          <a:p>
            <a:r>
              <a:rPr lang="nl-NL" dirty="0"/>
              <a:t>Pieters pensioentour</a:t>
            </a:r>
          </a:p>
        </p:txBody>
      </p:sp>
    </p:spTree>
    <p:extLst>
      <p:ext uri="{BB962C8B-B14F-4D97-AF65-F5344CB8AC3E}">
        <p14:creationId xmlns:p14="http://schemas.microsoft.com/office/powerpoint/2010/main" xmlns="" val="15116765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Verkiezingsprogramma</a:t>
            </a:r>
            <a:endParaRPr lang="nl-NL" dirty="0"/>
          </a:p>
        </p:txBody>
      </p:sp>
      <p:sp>
        <p:nvSpPr>
          <p:cNvPr id="3" name="Tijdelijke aanduiding voor inhoud 2"/>
          <p:cNvSpPr>
            <a:spLocks noGrp="1"/>
          </p:cNvSpPr>
          <p:nvPr>
            <p:ph idx="1"/>
          </p:nvPr>
        </p:nvSpPr>
        <p:spPr/>
        <p:txBody>
          <a:bodyPr/>
          <a:lstStyle/>
          <a:p>
            <a:r>
              <a:rPr lang="nl-NL" dirty="0" smtClean="0"/>
              <a:t>Sociale partners bepalen het pensioencontract (politiek houdt afstand, zowel Den Haag als Brussel)</a:t>
            </a:r>
          </a:p>
          <a:p>
            <a:r>
              <a:rPr lang="nl-NL" dirty="0" smtClean="0"/>
              <a:t>Belang: arbeidsongeschiktheid en nabestaandepensioen</a:t>
            </a:r>
          </a:p>
          <a:p>
            <a:r>
              <a:rPr lang="nl-NL" dirty="0" err="1" smtClean="0"/>
              <a:t>ZZP’ers</a:t>
            </a:r>
            <a:r>
              <a:rPr lang="nl-NL" dirty="0" smtClean="0"/>
              <a:t>: pensioenopbouw om maximale zelfstandigenaftrek te krijgen</a:t>
            </a:r>
          </a:p>
          <a:p>
            <a:r>
              <a:rPr lang="nl-NL" dirty="0" smtClean="0"/>
              <a:t>Pensioenstelsel is nationale verantwoordelijkheid</a:t>
            </a:r>
            <a:endParaRPr lang="nl-NL" dirty="0"/>
          </a:p>
        </p:txBody>
      </p:sp>
      <p:sp>
        <p:nvSpPr>
          <p:cNvPr id="4" name="Tijdelijke aanduiding voor datum 3"/>
          <p:cNvSpPr>
            <a:spLocks noGrp="1"/>
          </p:cNvSpPr>
          <p:nvPr>
            <p:ph type="dt" sz="half" idx="10"/>
          </p:nvPr>
        </p:nvSpPr>
        <p:spPr/>
        <p:txBody>
          <a:bodyPr/>
          <a:lstStyle/>
          <a:p>
            <a:fld id="{48E2E4F7-D7FE-4EAC-9CDB-7015E339F257}" type="datetime1">
              <a:rPr lang="nl-NL" smtClean="0"/>
              <a:pPr/>
              <a:t>12-2-2017</a:t>
            </a:fld>
            <a:endParaRPr lang="nl-NL" dirty="0"/>
          </a:p>
        </p:txBody>
      </p:sp>
      <p:sp>
        <p:nvSpPr>
          <p:cNvPr id="5" name="Tijdelijke aanduiding voor voettekst 4"/>
          <p:cNvSpPr>
            <a:spLocks noGrp="1"/>
          </p:cNvSpPr>
          <p:nvPr>
            <p:ph type="ftr" sz="quarter" idx="11"/>
          </p:nvPr>
        </p:nvSpPr>
        <p:spPr/>
        <p:txBody>
          <a:bodyPr/>
          <a:lstStyle/>
          <a:p>
            <a:r>
              <a:rPr lang="nl-NL" dirty="0" smtClean="0"/>
              <a:t>Pieters pensioentour</a:t>
            </a:r>
          </a:p>
        </p:txBody>
      </p:sp>
    </p:spTree>
    <p:extLst>
      <p:ext uri="{BB962C8B-B14F-4D97-AF65-F5344CB8AC3E}">
        <p14:creationId xmlns:p14="http://schemas.microsoft.com/office/powerpoint/2010/main" xmlns="" val="15107850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Indexatie en kortingen</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Pensioenfondsen hebben dekkingsgraad van onder 100%</a:t>
            </a:r>
            <a:br>
              <a:rPr lang="nl-NL" dirty="0" smtClean="0"/>
            </a:br>
            <a:r>
              <a:rPr lang="nl-NL" dirty="0" smtClean="0"/>
              <a:t>Voor elke 100 euro </a:t>
            </a:r>
            <a:r>
              <a:rPr lang="nl-NL" u="sng" dirty="0" smtClean="0"/>
              <a:t>nominale</a:t>
            </a:r>
            <a:r>
              <a:rPr lang="nl-NL" dirty="0" smtClean="0"/>
              <a:t> verplichtingen hebben zij minder dan 100 euro in kas (gemiddeld)</a:t>
            </a:r>
          </a:p>
          <a:p>
            <a:r>
              <a:rPr lang="nl-NL" dirty="0" smtClean="0"/>
              <a:t>Bij kapitaaldekking hangt alles af van het verwachte rendement</a:t>
            </a:r>
          </a:p>
          <a:p>
            <a:r>
              <a:rPr lang="nl-NL" dirty="0" smtClean="0"/>
              <a:t>Dat rendement is zo laag, dat verzekeraars geen verzekerde middelloonregeling meer aanbieden</a:t>
            </a:r>
            <a:endParaRPr lang="nl-NL" dirty="0"/>
          </a:p>
        </p:txBody>
      </p:sp>
      <p:sp>
        <p:nvSpPr>
          <p:cNvPr id="4" name="Tijdelijke aanduiding voor datum 3"/>
          <p:cNvSpPr>
            <a:spLocks noGrp="1"/>
          </p:cNvSpPr>
          <p:nvPr>
            <p:ph type="dt" sz="half" idx="10"/>
          </p:nvPr>
        </p:nvSpPr>
        <p:spPr/>
        <p:txBody>
          <a:bodyPr/>
          <a:lstStyle/>
          <a:p>
            <a:fld id="{48E2E4F7-D7FE-4EAC-9CDB-7015E339F257}" type="datetime1">
              <a:rPr lang="nl-NL" smtClean="0"/>
              <a:pPr/>
              <a:t>12-2-2017</a:t>
            </a:fld>
            <a:endParaRPr lang="nl-NL" dirty="0"/>
          </a:p>
        </p:txBody>
      </p:sp>
      <p:sp>
        <p:nvSpPr>
          <p:cNvPr id="5" name="Tijdelijke aanduiding voor voettekst 4"/>
          <p:cNvSpPr>
            <a:spLocks noGrp="1"/>
          </p:cNvSpPr>
          <p:nvPr>
            <p:ph type="ftr" sz="quarter" idx="11"/>
          </p:nvPr>
        </p:nvSpPr>
        <p:spPr/>
        <p:txBody>
          <a:bodyPr/>
          <a:lstStyle/>
          <a:p>
            <a:r>
              <a:rPr lang="nl-NL" dirty="0" smtClean="0"/>
              <a:t>Pieters pensioentour</a:t>
            </a:r>
          </a:p>
        </p:txBody>
      </p:sp>
    </p:spTree>
    <p:extLst>
      <p:ext uri="{BB962C8B-B14F-4D97-AF65-F5344CB8AC3E}">
        <p14:creationId xmlns:p14="http://schemas.microsoft.com/office/powerpoint/2010/main" xmlns="" val="7184577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ECB beleid</a:t>
            </a:r>
            <a:endParaRPr lang="nl-NL" dirty="0"/>
          </a:p>
        </p:txBody>
      </p:sp>
      <p:sp>
        <p:nvSpPr>
          <p:cNvPr id="3" name="Tijdelijke aanduiding voor inhoud 2"/>
          <p:cNvSpPr>
            <a:spLocks noGrp="1"/>
          </p:cNvSpPr>
          <p:nvPr>
            <p:ph idx="1"/>
          </p:nvPr>
        </p:nvSpPr>
        <p:spPr/>
        <p:txBody>
          <a:bodyPr/>
          <a:lstStyle/>
          <a:p>
            <a:r>
              <a:rPr lang="nl-NL" dirty="0" smtClean="0"/>
              <a:t>ECB zet de rente: kerntaak ECB. Hier moeten politici zich buiten houden. Onafhankelijkheid</a:t>
            </a:r>
          </a:p>
          <a:p>
            <a:r>
              <a:rPr lang="nl-NL" dirty="0" smtClean="0"/>
              <a:t>ECB/Stelsel nationale centrale banken koopt obligaties (vooral staatsobligaties) voor 80 miljard euro per maand. </a:t>
            </a:r>
            <a:br>
              <a:rPr lang="nl-NL" dirty="0" smtClean="0"/>
            </a:br>
            <a:r>
              <a:rPr lang="nl-NL" dirty="0" smtClean="0"/>
              <a:t>Dit is geen taak van de staat en de facto monetaire financiering</a:t>
            </a:r>
          </a:p>
          <a:p>
            <a:r>
              <a:rPr lang="nl-NL" dirty="0" smtClean="0"/>
              <a:t>CDA initiatiefnota</a:t>
            </a:r>
            <a:endParaRPr lang="nl-NL" dirty="0"/>
          </a:p>
        </p:txBody>
      </p:sp>
      <p:sp>
        <p:nvSpPr>
          <p:cNvPr id="4" name="Tijdelijke aanduiding voor datum 3"/>
          <p:cNvSpPr>
            <a:spLocks noGrp="1"/>
          </p:cNvSpPr>
          <p:nvPr>
            <p:ph type="dt" sz="half" idx="10"/>
          </p:nvPr>
        </p:nvSpPr>
        <p:spPr/>
        <p:txBody>
          <a:bodyPr/>
          <a:lstStyle/>
          <a:p>
            <a:fld id="{48E2E4F7-D7FE-4EAC-9CDB-7015E339F257}" type="datetime1">
              <a:rPr lang="nl-NL" smtClean="0"/>
              <a:pPr/>
              <a:t>12-2-2017</a:t>
            </a:fld>
            <a:endParaRPr lang="nl-NL" dirty="0"/>
          </a:p>
        </p:txBody>
      </p:sp>
      <p:sp>
        <p:nvSpPr>
          <p:cNvPr id="5" name="Tijdelijke aanduiding voor voettekst 4"/>
          <p:cNvSpPr>
            <a:spLocks noGrp="1"/>
          </p:cNvSpPr>
          <p:nvPr>
            <p:ph type="ftr" sz="quarter" idx="11"/>
          </p:nvPr>
        </p:nvSpPr>
        <p:spPr/>
        <p:txBody>
          <a:bodyPr/>
          <a:lstStyle/>
          <a:p>
            <a:r>
              <a:rPr lang="nl-NL" dirty="0" smtClean="0"/>
              <a:t>Pieters pensioentour</a:t>
            </a:r>
          </a:p>
        </p:txBody>
      </p:sp>
    </p:spTree>
    <p:extLst>
      <p:ext uri="{BB962C8B-B14F-4D97-AF65-F5344CB8AC3E}">
        <p14:creationId xmlns:p14="http://schemas.microsoft.com/office/powerpoint/2010/main" xmlns="" val="2105300968"/>
      </p:ext>
    </p:extLst>
  </p:cSld>
  <p:clrMapOvr>
    <a:masterClrMapping/>
  </p:clrMapOvr>
  <p:timing>
    <p:tnLst>
      <p:par>
        <p:cTn id="1" dur="indefinite" restart="never" nodeType="tmRoot"/>
      </p:par>
    </p:tnLst>
  </p:timing>
</p:sld>
</file>

<file path=ppt/theme/theme1.xml><?xml version="1.0" encoding="utf-8"?>
<a:theme xmlns:a="http://schemas.openxmlformats.org/drawingml/2006/main" name="Sjabloon CDA">
  <a:themeElements>
    <a:clrScheme name="CDA">
      <a:dk1>
        <a:srgbClr val="005F61"/>
      </a:dk1>
      <a:lt1>
        <a:sysClr val="window" lastClr="FFFFFF"/>
      </a:lt1>
      <a:dk2>
        <a:srgbClr val="007B5F"/>
      </a:dk2>
      <a:lt2>
        <a:srgbClr val="85B09A"/>
      </a:lt2>
      <a:accent1>
        <a:srgbClr val="41B6E6"/>
      </a:accent1>
      <a:accent2>
        <a:srgbClr val="509E2F"/>
      </a:accent2>
      <a:accent3>
        <a:srgbClr val="009639"/>
      </a:accent3>
      <a:accent4>
        <a:srgbClr val="84BD00"/>
      </a:accent4>
      <a:accent5>
        <a:srgbClr val="B7DD79"/>
      </a:accent5>
      <a:accent6>
        <a:srgbClr val="651D32"/>
      </a:accent6>
      <a:hlink>
        <a:srgbClr val="005F61"/>
      </a:hlink>
      <a:folHlink>
        <a:srgbClr val="005F61"/>
      </a:folHlink>
    </a:clrScheme>
    <a:fontScheme name="Kantoor - klassiek">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3146</TotalTime>
  <Words>705</Words>
  <Application>Microsoft Office PowerPoint</Application>
  <PresentationFormat>Diavoorstelling (4:3)</PresentationFormat>
  <Paragraphs>104</Paragraphs>
  <Slides>16</Slides>
  <Notes>1</Notes>
  <HiddenSlides>0</HiddenSlides>
  <MMClips>0</MMClips>
  <ScaleCrop>false</ScaleCrop>
  <HeadingPairs>
    <vt:vector size="4" baseType="variant">
      <vt:variant>
        <vt:lpstr>Thema</vt:lpstr>
      </vt:variant>
      <vt:variant>
        <vt:i4>1</vt:i4>
      </vt:variant>
      <vt:variant>
        <vt:lpstr>Diatitels</vt:lpstr>
      </vt:variant>
      <vt:variant>
        <vt:i4>16</vt:i4>
      </vt:variant>
    </vt:vector>
  </HeadingPairs>
  <TitlesOfParts>
    <vt:vector size="17" baseType="lpstr">
      <vt:lpstr>Sjabloon CDA</vt:lpstr>
      <vt:lpstr>Ons pensioenstelsel: hoe verder?</vt:lpstr>
      <vt:lpstr>Pensioentour</vt:lpstr>
      <vt:lpstr>Pensioengerechtigde leeftijd</vt:lpstr>
      <vt:lpstr>De pensioenleeftijd in Nederland</vt:lpstr>
      <vt:lpstr>AOW leeftijd</vt:lpstr>
      <vt:lpstr>Doelen van het pensioenstelsel</vt:lpstr>
      <vt:lpstr>Verkiezingsprogramma</vt:lpstr>
      <vt:lpstr>Indexatie en kortingen</vt:lpstr>
      <vt:lpstr>ECB beleid</vt:lpstr>
      <vt:lpstr>Gevolg ECB beleid</vt:lpstr>
      <vt:lpstr>Effect rente op rente</vt:lpstr>
      <vt:lpstr>Gevolgen</vt:lpstr>
      <vt:lpstr>Hoe groot is het effect als ECB leidt to 1% lagere rente?</vt:lpstr>
      <vt:lpstr>Aanbevelingen CDA initiatiefnota</vt:lpstr>
      <vt:lpstr>Antwoord regering</vt:lpstr>
      <vt:lpstr>Vragen?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Blijlevens</dc:creator>
  <cp:lastModifiedBy>Blijlevens</cp:lastModifiedBy>
  <cp:revision>25</cp:revision>
  <dcterms:created xsi:type="dcterms:W3CDTF">2013-11-20T14:58:17Z</dcterms:created>
  <dcterms:modified xsi:type="dcterms:W3CDTF">2017-02-12T20:51:36Z</dcterms:modified>
</cp:coreProperties>
</file>