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906" r:id="rId2"/>
    <p:sldId id="6893" r:id="rId3"/>
    <p:sldId id="6853" r:id="rId4"/>
    <p:sldId id="6889" r:id="rId5"/>
    <p:sldId id="6910" r:id="rId6"/>
    <p:sldId id="6851" r:id="rId7"/>
    <p:sldId id="6856" r:id="rId8"/>
    <p:sldId id="6886" r:id="rId9"/>
    <p:sldId id="277" r:id="rId10"/>
    <p:sldId id="278" r:id="rId11"/>
    <p:sldId id="357" r:id="rId12"/>
    <p:sldId id="6888" r:id="rId13"/>
    <p:sldId id="6887" r:id="rId14"/>
    <p:sldId id="6884" r:id="rId15"/>
    <p:sldId id="6873" r:id="rId16"/>
    <p:sldId id="6739" r:id="rId17"/>
    <p:sldId id="6877" r:id="rId18"/>
    <p:sldId id="6890" r:id="rId19"/>
    <p:sldId id="6903" r:id="rId20"/>
    <p:sldId id="6913" r:id="rId21"/>
    <p:sldId id="282" r:id="rId22"/>
    <p:sldId id="280" r:id="rId23"/>
    <p:sldId id="281" r:id="rId24"/>
    <p:sldId id="6917" r:id="rId25"/>
    <p:sldId id="6869" r:id="rId26"/>
    <p:sldId id="6911" r:id="rId27"/>
    <p:sldId id="6916" r:id="rId28"/>
    <p:sldId id="6918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 snapToObjects="1" showGuides="1">
      <p:cViewPr varScale="1">
        <p:scale>
          <a:sx n="67" d="100"/>
          <a:sy n="67" d="100"/>
        </p:scale>
        <p:origin x="10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62336-9793-443D-8731-995AE6AA2B12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B433CD9-ACD4-4DF8-815F-9CAB14A1CA32}">
      <dgm:prSet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dirty="0" err="1"/>
            <a:t>Landsdekkende</a:t>
          </a:r>
          <a:r>
            <a:rPr lang="en-US" dirty="0"/>
            <a:t> </a:t>
          </a:r>
          <a:r>
            <a:rPr lang="en-US" dirty="0" err="1"/>
            <a:t>aanpak</a:t>
          </a:r>
          <a:r>
            <a:rPr lang="en-US" dirty="0"/>
            <a:t> t/m 2035</a:t>
          </a:r>
        </a:p>
        <a:p>
          <a:pPr algn="ctr"/>
          <a:r>
            <a:rPr lang="en-US" dirty="0"/>
            <a:t>met </a:t>
          </a:r>
          <a:r>
            <a:rPr lang="en-US" dirty="0" err="1"/>
            <a:t>transitiefonds</a:t>
          </a:r>
          <a:r>
            <a:rPr lang="en-US" dirty="0"/>
            <a:t> €24,3mld</a:t>
          </a:r>
        </a:p>
      </dgm:t>
    </dgm:pt>
    <dgm:pt modelId="{0639B41E-94A0-473D-B4E0-5F3D5ADFDA69}" type="parTrans" cxnId="{B63BD484-9A20-4BA2-90C0-351992ACBBD8}">
      <dgm:prSet/>
      <dgm:spPr/>
      <dgm:t>
        <a:bodyPr/>
        <a:lstStyle/>
        <a:p>
          <a:endParaRPr lang="en-US"/>
        </a:p>
      </dgm:t>
    </dgm:pt>
    <dgm:pt modelId="{E2A5B5B5-2000-4A79-A85B-193212F14907}" type="sibTrans" cxnId="{B63BD484-9A20-4BA2-90C0-351992ACBBD8}">
      <dgm:prSet/>
      <dgm:spPr/>
      <dgm:t>
        <a:bodyPr/>
        <a:lstStyle/>
        <a:p>
          <a:endParaRPr lang="en-US"/>
        </a:p>
      </dgm:t>
    </dgm:pt>
    <dgm:pt modelId="{E2697510-A6B8-4315-9A2F-72125FB4B0D3}">
      <dgm:prSet/>
      <dgm:spPr>
        <a:solidFill>
          <a:schemeClr val="accent1"/>
        </a:solidFill>
      </dgm:spPr>
      <dgm:t>
        <a:bodyPr/>
        <a:lstStyle/>
        <a:p>
          <a:pPr algn="ctr"/>
          <a:r>
            <a:rPr lang="en-US" b="0" i="0" baseline="0" dirty="0" err="1"/>
            <a:t>Provincies</a:t>
          </a:r>
          <a:r>
            <a:rPr lang="en-US" b="0" i="0" baseline="0" dirty="0"/>
            <a:t> </a:t>
          </a:r>
          <a:r>
            <a:rPr lang="en-US" b="0" i="0" baseline="0" dirty="0" err="1"/>
            <a:t>als</a:t>
          </a:r>
          <a:r>
            <a:rPr lang="en-US" b="0" i="0" baseline="0" dirty="0"/>
            <a:t> regisseurs  </a:t>
          </a:r>
        </a:p>
        <a:p>
          <a:pPr algn="ctr"/>
          <a:r>
            <a:rPr lang="en-US" b="0" i="0" baseline="0" dirty="0"/>
            <a:t>met partners in de </a:t>
          </a:r>
          <a:r>
            <a:rPr lang="en-US" b="0" i="0" baseline="0" dirty="0" err="1"/>
            <a:t>regio’s</a:t>
          </a:r>
          <a:r>
            <a:rPr lang="en-US" b="0" i="0" baseline="0" dirty="0"/>
            <a:t> en </a:t>
          </a:r>
          <a:r>
            <a:rPr lang="en-US" b="0" i="0" baseline="0" dirty="0" err="1"/>
            <a:t>deelgebieden</a:t>
          </a:r>
          <a:r>
            <a:rPr lang="en-US" b="0" i="0" baseline="0" dirty="0"/>
            <a:t> </a:t>
          </a:r>
          <a:endParaRPr lang="en-US" dirty="0"/>
        </a:p>
      </dgm:t>
    </dgm:pt>
    <dgm:pt modelId="{09E0ED77-E4B8-4085-8009-C4B99BB01922}" type="parTrans" cxnId="{C36FAA7C-4561-4707-95F7-097643DA401E}">
      <dgm:prSet/>
      <dgm:spPr/>
      <dgm:t>
        <a:bodyPr/>
        <a:lstStyle/>
        <a:p>
          <a:endParaRPr lang="en-US"/>
        </a:p>
      </dgm:t>
    </dgm:pt>
    <dgm:pt modelId="{B49370D0-EFB9-4815-AFDB-2090D8BF8728}" type="sibTrans" cxnId="{C36FAA7C-4561-4707-95F7-097643DA401E}">
      <dgm:prSet/>
      <dgm:spPr/>
      <dgm:t>
        <a:bodyPr/>
        <a:lstStyle/>
        <a:p>
          <a:endParaRPr lang="en-US"/>
        </a:p>
      </dgm:t>
    </dgm:pt>
    <dgm:pt modelId="{D40AAA1D-66CC-44D3-8224-52C35E121C70}">
      <dgm:prSet/>
      <dgm:spPr>
        <a:solidFill>
          <a:schemeClr val="accent1"/>
        </a:solidFill>
      </dgm:spPr>
      <dgm:t>
        <a:bodyPr/>
        <a:lstStyle/>
        <a:p>
          <a:pPr algn="ctr"/>
          <a:r>
            <a:rPr lang="en-US" b="0" i="0" baseline="0" dirty="0" err="1"/>
            <a:t>Bestuurlijke</a:t>
          </a:r>
          <a:r>
            <a:rPr lang="en-US" b="0" i="0" baseline="0" dirty="0"/>
            <a:t> </a:t>
          </a:r>
          <a:r>
            <a:rPr lang="en-US" b="0" i="0" baseline="0" dirty="0" err="1"/>
            <a:t>afspraken</a:t>
          </a:r>
          <a:r>
            <a:rPr lang="en-US" b="0" i="0" baseline="0" dirty="0"/>
            <a:t> Rijk-</a:t>
          </a:r>
          <a:r>
            <a:rPr lang="en-US" b="0" i="0" baseline="0" dirty="0" err="1"/>
            <a:t>provincie</a:t>
          </a:r>
          <a:r>
            <a:rPr lang="en-US" b="0" i="0" baseline="0" dirty="0"/>
            <a:t> over </a:t>
          </a:r>
        </a:p>
        <a:p>
          <a:pPr algn="ctr"/>
          <a:r>
            <a:rPr lang="en-US" b="0" i="0" baseline="0" dirty="0" err="1"/>
            <a:t>Rijksbudget</a:t>
          </a:r>
          <a:r>
            <a:rPr lang="en-US" b="0" i="0" baseline="0" dirty="0"/>
            <a:t> </a:t>
          </a:r>
          <a:r>
            <a:rPr lang="en-US" b="0" i="0" baseline="0" dirty="0" err="1"/>
            <a:t>o.b.v</a:t>
          </a:r>
          <a:r>
            <a:rPr lang="en-US" b="0" i="0" baseline="0" dirty="0"/>
            <a:t>. </a:t>
          </a:r>
          <a:r>
            <a:rPr lang="en-US" b="0" i="0" baseline="0" dirty="0" err="1"/>
            <a:t>Gebiedsprogramma’s</a:t>
          </a:r>
          <a:endParaRPr lang="en-US" dirty="0"/>
        </a:p>
      </dgm:t>
    </dgm:pt>
    <dgm:pt modelId="{812C4FF0-22CC-477E-839D-2CAD9CE2F9DE}" type="parTrans" cxnId="{5FF35ECC-EB75-48A2-AE0D-506389B7653D}">
      <dgm:prSet/>
      <dgm:spPr/>
      <dgm:t>
        <a:bodyPr/>
        <a:lstStyle/>
        <a:p>
          <a:endParaRPr lang="en-US"/>
        </a:p>
      </dgm:t>
    </dgm:pt>
    <dgm:pt modelId="{76D3DB0A-0CE2-4D3A-8C73-C62AC5B38B78}" type="sibTrans" cxnId="{5FF35ECC-EB75-48A2-AE0D-506389B7653D}">
      <dgm:prSet/>
      <dgm:spPr/>
      <dgm:t>
        <a:bodyPr/>
        <a:lstStyle/>
        <a:p>
          <a:endParaRPr lang="en-US"/>
        </a:p>
      </dgm:t>
    </dgm:pt>
    <dgm:pt modelId="{E9D095E4-CC2B-4BDE-BC5D-28C6A5A267C1}" type="pres">
      <dgm:prSet presAssocID="{5A562336-9793-443D-8731-995AE6AA2B12}" presName="linear" presStyleCnt="0">
        <dgm:presLayoutVars>
          <dgm:animLvl val="lvl"/>
          <dgm:resizeHandles val="exact"/>
        </dgm:presLayoutVars>
      </dgm:prSet>
      <dgm:spPr/>
    </dgm:pt>
    <dgm:pt modelId="{5A595643-D911-4C5C-81CD-C248C6C5A5A9}" type="pres">
      <dgm:prSet presAssocID="{9B433CD9-ACD4-4DF8-815F-9CAB14A1CA3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D8B08E-419B-43B8-B01A-5BB1CFCF83C5}" type="pres">
      <dgm:prSet presAssocID="{E2A5B5B5-2000-4A79-A85B-193212F14907}" presName="spacer" presStyleCnt="0"/>
      <dgm:spPr/>
    </dgm:pt>
    <dgm:pt modelId="{59EBC68D-7DD3-4475-AF75-A13F7756BEBF}" type="pres">
      <dgm:prSet presAssocID="{E2697510-A6B8-4315-9A2F-72125FB4B0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2A9A419-CCFF-4958-B5DD-784AA1744335}" type="pres">
      <dgm:prSet presAssocID="{B49370D0-EFB9-4815-AFDB-2090D8BF8728}" presName="spacer" presStyleCnt="0"/>
      <dgm:spPr/>
    </dgm:pt>
    <dgm:pt modelId="{84D8CACF-03A0-4290-95AE-851C6B38977E}" type="pres">
      <dgm:prSet presAssocID="{D40AAA1D-66CC-44D3-8224-52C35E121C70}" presName="parentText" presStyleLbl="node1" presStyleIdx="2" presStyleCnt="3" custLinFactNeighborY="-723">
        <dgm:presLayoutVars>
          <dgm:chMax val="0"/>
          <dgm:bulletEnabled val="1"/>
        </dgm:presLayoutVars>
      </dgm:prSet>
      <dgm:spPr/>
    </dgm:pt>
  </dgm:ptLst>
  <dgm:cxnLst>
    <dgm:cxn modelId="{38880A21-AEDA-464B-864D-08015C5F48F2}" type="presOf" srcId="{E2697510-A6B8-4315-9A2F-72125FB4B0D3}" destId="{59EBC68D-7DD3-4475-AF75-A13F7756BEBF}" srcOrd="0" destOrd="0" presId="urn:microsoft.com/office/officeart/2005/8/layout/vList2"/>
    <dgm:cxn modelId="{65787A4C-592F-4CAA-83EF-33D9621A26E3}" type="presOf" srcId="{5A562336-9793-443D-8731-995AE6AA2B12}" destId="{E9D095E4-CC2B-4BDE-BC5D-28C6A5A267C1}" srcOrd="0" destOrd="0" presId="urn:microsoft.com/office/officeart/2005/8/layout/vList2"/>
    <dgm:cxn modelId="{C36FAA7C-4561-4707-95F7-097643DA401E}" srcId="{5A562336-9793-443D-8731-995AE6AA2B12}" destId="{E2697510-A6B8-4315-9A2F-72125FB4B0D3}" srcOrd="1" destOrd="0" parTransId="{09E0ED77-E4B8-4085-8009-C4B99BB01922}" sibTransId="{B49370D0-EFB9-4815-AFDB-2090D8BF8728}"/>
    <dgm:cxn modelId="{B63BD484-9A20-4BA2-90C0-351992ACBBD8}" srcId="{5A562336-9793-443D-8731-995AE6AA2B12}" destId="{9B433CD9-ACD4-4DF8-815F-9CAB14A1CA32}" srcOrd="0" destOrd="0" parTransId="{0639B41E-94A0-473D-B4E0-5F3D5ADFDA69}" sibTransId="{E2A5B5B5-2000-4A79-A85B-193212F14907}"/>
    <dgm:cxn modelId="{5B1B15C2-D85A-42B1-9726-129A9C1D276A}" type="presOf" srcId="{D40AAA1D-66CC-44D3-8224-52C35E121C70}" destId="{84D8CACF-03A0-4290-95AE-851C6B38977E}" srcOrd="0" destOrd="0" presId="urn:microsoft.com/office/officeart/2005/8/layout/vList2"/>
    <dgm:cxn modelId="{5FF35ECC-EB75-48A2-AE0D-506389B7653D}" srcId="{5A562336-9793-443D-8731-995AE6AA2B12}" destId="{D40AAA1D-66CC-44D3-8224-52C35E121C70}" srcOrd="2" destOrd="0" parTransId="{812C4FF0-22CC-477E-839D-2CAD9CE2F9DE}" sibTransId="{76D3DB0A-0CE2-4D3A-8C73-C62AC5B38B78}"/>
    <dgm:cxn modelId="{DD219FD8-FE1E-4614-9F44-43F187849F79}" type="presOf" srcId="{9B433CD9-ACD4-4DF8-815F-9CAB14A1CA32}" destId="{5A595643-D911-4C5C-81CD-C248C6C5A5A9}" srcOrd="0" destOrd="0" presId="urn:microsoft.com/office/officeart/2005/8/layout/vList2"/>
    <dgm:cxn modelId="{97A00056-051F-466B-97E6-D5CEA8C3151F}" type="presParOf" srcId="{E9D095E4-CC2B-4BDE-BC5D-28C6A5A267C1}" destId="{5A595643-D911-4C5C-81CD-C248C6C5A5A9}" srcOrd="0" destOrd="0" presId="urn:microsoft.com/office/officeart/2005/8/layout/vList2"/>
    <dgm:cxn modelId="{EFDB9A98-D4A7-4FAA-9070-A5FB85269CEF}" type="presParOf" srcId="{E9D095E4-CC2B-4BDE-BC5D-28C6A5A267C1}" destId="{55D8B08E-419B-43B8-B01A-5BB1CFCF83C5}" srcOrd="1" destOrd="0" presId="urn:microsoft.com/office/officeart/2005/8/layout/vList2"/>
    <dgm:cxn modelId="{E2CF78B2-D1BD-42A6-B425-BE986E159323}" type="presParOf" srcId="{E9D095E4-CC2B-4BDE-BC5D-28C6A5A267C1}" destId="{59EBC68D-7DD3-4475-AF75-A13F7756BEBF}" srcOrd="2" destOrd="0" presId="urn:microsoft.com/office/officeart/2005/8/layout/vList2"/>
    <dgm:cxn modelId="{050654C4-CA14-4975-AD3C-F5FC7D5D788F}" type="presParOf" srcId="{E9D095E4-CC2B-4BDE-BC5D-28C6A5A267C1}" destId="{42A9A419-CCFF-4958-B5DD-784AA1744335}" srcOrd="3" destOrd="0" presId="urn:microsoft.com/office/officeart/2005/8/layout/vList2"/>
    <dgm:cxn modelId="{0FD1A286-D9A7-4BE5-8B17-3CA3B6C9D26E}" type="presParOf" srcId="{E9D095E4-CC2B-4BDE-BC5D-28C6A5A267C1}" destId="{84D8CACF-03A0-4290-95AE-851C6B38977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95643-D911-4C5C-81CD-C248C6C5A5A9}">
      <dsp:nvSpPr>
        <dsp:cNvPr id="0" name=""/>
        <dsp:cNvSpPr/>
      </dsp:nvSpPr>
      <dsp:spPr>
        <a:xfrm>
          <a:off x="0" y="14393"/>
          <a:ext cx="4909599" cy="735930"/>
        </a:xfrm>
        <a:prstGeom prst="roundRect">
          <a:avLst/>
        </a:prstGeom>
        <a:solidFill>
          <a:schemeClr val="accent1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Landsdekkende</a:t>
          </a:r>
          <a:r>
            <a:rPr lang="en-US" sz="1700" kern="1200" dirty="0"/>
            <a:t> </a:t>
          </a:r>
          <a:r>
            <a:rPr lang="en-US" sz="1700" kern="1200" dirty="0" err="1"/>
            <a:t>aanpak</a:t>
          </a:r>
          <a:r>
            <a:rPr lang="en-US" sz="1700" kern="1200" dirty="0"/>
            <a:t> t/m 2035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met </a:t>
          </a:r>
          <a:r>
            <a:rPr lang="en-US" sz="1700" kern="1200" dirty="0" err="1"/>
            <a:t>transitiefonds</a:t>
          </a:r>
          <a:r>
            <a:rPr lang="en-US" sz="1700" kern="1200" dirty="0"/>
            <a:t> €24,3mld</a:t>
          </a:r>
        </a:p>
      </dsp:txBody>
      <dsp:txXfrm>
        <a:off x="35925" y="50318"/>
        <a:ext cx="4837749" cy="664080"/>
      </dsp:txXfrm>
    </dsp:sp>
    <dsp:sp modelId="{59EBC68D-7DD3-4475-AF75-A13F7756BEBF}">
      <dsp:nvSpPr>
        <dsp:cNvPr id="0" name=""/>
        <dsp:cNvSpPr/>
      </dsp:nvSpPr>
      <dsp:spPr>
        <a:xfrm>
          <a:off x="0" y="799283"/>
          <a:ext cx="4909599" cy="735930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 dirty="0" err="1"/>
            <a:t>Provincies</a:t>
          </a:r>
          <a:r>
            <a:rPr lang="en-US" sz="1700" b="0" i="0" kern="1200" baseline="0" dirty="0"/>
            <a:t> </a:t>
          </a:r>
          <a:r>
            <a:rPr lang="en-US" sz="1700" b="0" i="0" kern="1200" baseline="0" dirty="0" err="1"/>
            <a:t>als</a:t>
          </a:r>
          <a:r>
            <a:rPr lang="en-US" sz="1700" b="0" i="0" kern="1200" baseline="0" dirty="0"/>
            <a:t> regisseurs 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 dirty="0"/>
            <a:t>met partners in de </a:t>
          </a:r>
          <a:r>
            <a:rPr lang="en-US" sz="1700" b="0" i="0" kern="1200" baseline="0" dirty="0" err="1"/>
            <a:t>regio’s</a:t>
          </a:r>
          <a:r>
            <a:rPr lang="en-US" sz="1700" b="0" i="0" kern="1200" baseline="0" dirty="0"/>
            <a:t> en </a:t>
          </a:r>
          <a:r>
            <a:rPr lang="en-US" sz="1700" b="0" i="0" kern="1200" baseline="0" dirty="0" err="1"/>
            <a:t>deelgebieden</a:t>
          </a:r>
          <a:r>
            <a:rPr lang="en-US" sz="1700" b="0" i="0" kern="1200" baseline="0" dirty="0"/>
            <a:t> </a:t>
          </a:r>
          <a:endParaRPr lang="en-US" sz="1700" kern="1200" dirty="0"/>
        </a:p>
      </dsp:txBody>
      <dsp:txXfrm>
        <a:off x="35925" y="835208"/>
        <a:ext cx="4837749" cy="664080"/>
      </dsp:txXfrm>
    </dsp:sp>
    <dsp:sp modelId="{84D8CACF-03A0-4290-95AE-851C6B38977E}">
      <dsp:nvSpPr>
        <dsp:cNvPr id="0" name=""/>
        <dsp:cNvSpPr/>
      </dsp:nvSpPr>
      <dsp:spPr>
        <a:xfrm>
          <a:off x="0" y="1583820"/>
          <a:ext cx="4909599" cy="735930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 dirty="0" err="1"/>
            <a:t>Bestuurlijke</a:t>
          </a:r>
          <a:r>
            <a:rPr lang="en-US" sz="1700" b="0" i="0" kern="1200" baseline="0" dirty="0"/>
            <a:t> </a:t>
          </a:r>
          <a:r>
            <a:rPr lang="en-US" sz="1700" b="0" i="0" kern="1200" baseline="0" dirty="0" err="1"/>
            <a:t>afspraken</a:t>
          </a:r>
          <a:r>
            <a:rPr lang="en-US" sz="1700" b="0" i="0" kern="1200" baseline="0" dirty="0"/>
            <a:t> Rijk-</a:t>
          </a:r>
          <a:r>
            <a:rPr lang="en-US" sz="1700" b="0" i="0" kern="1200" baseline="0" dirty="0" err="1"/>
            <a:t>provincie</a:t>
          </a:r>
          <a:r>
            <a:rPr lang="en-US" sz="1700" b="0" i="0" kern="1200" baseline="0" dirty="0"/>
            <a:t> over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 dirty="0" err="1"/>
            <a:t>Rijksbudget</a:t>
          </a:r>
          <a:r>
            <a:rPr lang="en-US" sz="1700" b="0" i="0" kern="1200" baseline="0" dirty="0"/>
            <a:t> </a:t>
          </a:r>
          <a:r>
            <a:rPr lang="en-US" sz="1700" b="0" i="0" kern="1200" baseline="0" dirty="0" err="1"/>
            <a:t>o.b.v</a:t>
          </a:r>
          <a:r>
            <a:rPr lang="en-US" sz="1700" b="0" i="0" kern="1200" baseline="0" dirty="0"/>
            <a:t>. </a:t>
          </a:r>
          <a:r>
            <a:rPr lang="en-US" sz="1700" b="0" i="0" kern="1200" baseline="0" dirty="0" err="1"/>
            <a:t>Gebiedsprogramma’s</a:t>
          </a:r>
          <a:endParaRPr lang="en-US" sz="1700" kern="1200" dirty="0"/>
        </a:p>
      </dsp:txBody>
      <dsp:txXfrm>
        <a:off x="35925" y="1619745"/>
        <a:ext cx="4837749" cy="664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634BE957-C3D3-FB41-9653-792B5671EEB6}" type="datetime1">
              <a:rPr lang="nl-NL"/>
              <a:pPr>
                <a:defRPr/>
              </a:pPr>
              <a:t>25-11-2022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VOETREGEL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8152A38E-9CD2-9C45-B742-0EF2AF8214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26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42.56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23 210,'54'0,"0"3,60 11,-64-6,-47-8,-5-1,-27-5,-28-4,11 3,-65-20,108 26,0 0,0 0,1 0,-1 0,0 0,1-1,-1 1,1-1,0 1,-1-1,1 0,0 0,0 0,0 0,0-1,1 1,-1 0,1-1,-1 1,1-1,0 1,0-1,0 0,0 0,0 1,1-1,-1 0,1 0,0 0,0 0,0 0,0 1,0-1,1 0,-1 0,2-5,0 2,0 1,1 0,-1 0,1 0,0 0,0 0,0 0,1 1,0-1,0 1,0 0,0 0,0 1,1-1,0 1,0 0,0 0,6-2,6 1,0 0,0 2,0 0,1 1,-1 0,0 1,1 1,-1 1,33 8,-17-5,8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52.7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01.09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35,'6'-6,"5"-2,4 1,2 1,1 2,1 1,2 4,2 3,2-1,4 1,-2-2,-1 0,-5-4,-6-2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14.51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25.06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0,'3'0,"7"0,5 0,3 0,4 0,5 0,3 0,6 0,-1 0,-2 0,-5 0,-6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26.42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43.98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64,'237'3,"250"-6,-485 3,0 0,0 0,0 0,0 0,0-1,0 1,0 0,0-1,0 0,0 1,0-1,0 0,2-1,-4 1,0 1,0-1,0 1,0-1,0 1,0 0,0-1,0 1,0-1,0 1,0-1,0 1,0-1,0 1,0 0,-1-1,1 1,0-1,0 1,0 0,-1-1,1 1,0 0,-1-1,1 1,0 0,-1-1,1 1,0 0,-1 0,1-1,-1 1,1 0,-1 0,-53-27,47 24,-23-10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45.22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45.59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46.24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46.62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44.04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47.02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5:47.39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45.942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1,'0'5,"5"1,7 6,6-1,11 0,4-4,3-2,4-2,-4-2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48.38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49.92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1,'15'0,"11"0,9 0,6 0,-1 0,-1 0,-8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51.19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51.60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51.99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0T20:54:52.37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86B88D87-B25F-A04C-9BFE-F132D5698F46}" type="datetime1">
              <a:rPr lang="nl-NL"/>
              <a:pPr>
                <a:defRPr/>
              </a:pPr>
              <a:t>25-11-2022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r>
              <a:rPr lang="nl-NL" noProof="0" dirty="0" err="1"/>
              <a:t>text</a:t>
            </a:r>
            <a:r>
              <a:rPr lang="nl-NL" noProof="0" dirty="0"/>
              <a:t> </a:t>
            </a:r>
            <a:r>
              <a:rPr lang="nl-NL" noProof="0" dirty="0" err="1"/>
              <a:t>styles</a:t>
            </a:r>
            <a:endParaRPr lang="nl-NL" noProof="0" dirty="0"/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VOETREGEL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charset="0"/>
              </a:defRPr>
            </a:lvl1pPr>
          </a:lstStyle>
          <a:p>
            <a:pPr>
              <a:defRPr/>
            </a:pPr>
            <a:fld id="{96C90E17-C8BC-304D-B481-365F1DB42C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135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eorgia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VOETREGEL</a:t>
            </a:r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C90E17-C8BC-304D-B481-365F1DB42C1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0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_met foto logo zwar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 rot="5400000" flipH="1">
            <a:off x="832645" y="313531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11"/>
          <p:cNvSpPr/>
          <p:nvPr/>
        </p:nvSpPr>
        <p:spPr>
          <a:xfrm rot="5400000" flipH="1">
            <a:off x="832644" y="480219"/>
            <a:ext cx="55563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11"/>
          <p:cNvSpPr/>
          <p:nvPr/>
        </p:nvSpPr>
        <p:spPr>
          <a:xfrm rot="5400000" flipH="1">
            <a:off x="832645" y="646906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2753247"/>
            <a:ext cx="8008937" cy="618067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5645150"/>
            <a:ext cx="1692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7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14642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6000"/>
              </a:lnSpc>
              <a:defRPr sz="6000" b="0" i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0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_met foto logo wi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 rot="5400000" flipH="1">
            <a:off x="832645" y="313531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11"/>
          <p:cNvSpPr/>
          <p:nvPr/>
        </p:nvSpPr>
        <p:spPr>
          <a:xfrm rot="5400000" flipH="1">
            <a:off x="832644" y="480219"/>
            <a:ext cx="55563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54215" y="5649913"/>
            <a:ext cx="1668244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/>
          <p:nvPr/>
        </p:nvSpPr>
        <p:spPr>
          <a:xfrm rot="5400000" flipH="1">
            <a:off x="832645" y="646906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9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2753247"/>
            <a:ext cx="8008937" cy="618067"/>
          </a:xfrm>
          <a:prstGeom prst="rect">
            <a:avLst/>
          </a:prstGeom>
          <a:effectLst/>
        </p:spPr>
        <p:txBody>
          <a:bodyPr vert="horz"/>
          <a:lstStyle>
            <a:lvl1pPr marL="0" indent="0"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le 27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14642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6000"/>
              </a:lnSpc>
              <a:defRPr sz="6000" b="0" i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 rot="5400000" flipH="1">
            <a:off x="832645" y="313531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11"/>
          <p:cNvSpPr/>
          <p:nvPr/>
        </p:nvSpPr>
        <p:spPr>
          <a:xfrm rot="5400000" flipH="1">
            <a:off x="832644" y="480219"/>
            <a:ext cx="55563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5645150"/>
            <a:ext cx="1692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/>
          <p:nvPr/>
        </p:nvSpPr>
        <p:spPr>
          <a:xfrm rot="5400000" flipH="1">
            <a:off x="832645" y="646906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27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14642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6000"/>
              </a:lnSpc>
              <a:defRPr sz="6000" b="0" i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2753247"/>
            <a:ext cx="8008937" cy="6180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112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pagin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11"/>
          <p:cNvSpPr>
            <a:spLocks noGrp="1"/>
          </p:cNvSpPr>
          <p:nvPr>
            <p:ph sz="quarter" idx="13"/>
          </p:nvPr>
        </p:nvSpPr>
        <p:spPr>
          <a:xfrm>
            <a:off x="573089" y="2412992"/>
            <a:ext cx="8008937" cy="3713171"/>
          </a:xfrm>
          <a:prstGeom prst="rect">
            <a:avLst/>
          </a:prstGeom>
        </p:spPr>
        <p:txBody>
          <a:bodyPr vert="horz" lIns="0" rIns="0"/>
          <a:lstStyle>
            <a:lvl1pPr marL="252000" indent="-252000">
              <a:lnSpc>
                <a:spcPts val="2400"/>
              </a:lnSpc>
              <a:buClrTx/>
              <a:buFont typeface="Arial"/>
              <a:buChar char="•"/>
              <a:defRPr sz="2400"/>
            </a:lvl1pPr>
            <a:lvl2pPr marL="504000" indent="-252000">
              <a:lnSpc>
                <a:spcPts val="2400"/>
              </a:lnSpc>
              <a:buClrTx/>
              <a:buFont typeface="Lucida Grande"/>
              <a:buChar char="–"/>
              <a:defRPr sz="2400"/>
            </a:lvl2pPr>
            <a:lvl3pPr marL="756000" indent="-252000">
              <a:lnSpc>
                <a:spcPts val="2400"/>
              </a:lnSpc>
              <a:buClrTx/>
              <a:buFont typeface="Wingdings" charset="2"/>
              <a:buChar char="§"/>
              <a:defRPr sz="2400"/>
            </a:lvl3pPr>
            <a:lvl4pPr marL="1008000" indent="-252000">
              <a:lnSpc>
                <a:spcPts val="2400"/>
              </a:lnSpc>
              <a:buClrTx/>
              <a:buFont typeface="Arial"/>
              <a:buChar char="•"/>
              <a:defRPr sz="2400"/>
            </a:lvl4pPr>
            <a:lvl5pPr marL="1260000" indent="-252000">
              <a:lnSpc>
                <a:spcPts val="2400"/>
              </a:lnSpc>
              <a:buClrTx/>
              <a:buFont typeface="Lucida Grande"/>
              <a:buChar char="–"/>
              <a:defRPr sz="2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eaLnBrk="1" hangingPunct="1">
              <a:lnSpc>
                <a:spcPts val="42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1718714"/>
            <a:ext cx="8008937" cy="524933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573088" y="6356350"/>
            <a:ext cx="3541712" cy="365125"/>
          </a:xfrm>
        </p:spPr>
        <p:txBody>
          <a:bodyPr lIns="0" rIns="0"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r>
              <a:rPr lang="nl-NL"/>
              <a:t>Provincie Gelderland | </a:t>
            </a:r>
            <a:fld id="{29C6B71D-2AED-477D-8B1F-96E8E543C575}" type="datetime4">
              <a:rPr lang="nl-NL" smtClean="0"/>
              <a:t>25 november 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fld id="{C15E2364-82A4-DE48-9B47-8D308C858E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6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pagina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11"/>
          <p:cNvSpPr>
            <a:spLocks noGrp="1"/>
          </p:cNvSpPr>
          <p:nvPr>
            <p:ph sz="quarter" idx="14"/>
          </p:nvPr>
        </p:nvSpPr>
        <p:spPr>
          <a:xfrm>
            <a:off x="573088" y="1930400"/>
            <a:ext cx="8008937" cy="4195763"/>
          </a:xfrm>
          <a:prstGeom prst="rect">
            <a:avLst/>
          </a:prstGeom>
        </p:spPr>
        <p:txBody>
          <a:bodyPr vert="horz" lIns="0" rIns="0"/>
          <a:lstStyle>
            <a:lvl1pPr marL="252000" indent="-252000">
              <a:lnSpc>
                <a:spcPts val="2400"/>
              </a:lnSpc>
              <a:buClrTx/>
              <a:buFont typeface="Arial"/>
              <a:buChar char="•"/>
              <a:defRPr sz="2400"/>
            </a:lvl1pPr>
            <a:lvl2pPr marL="504000" indent="-252000">
              <a:lnSpc>
                <a:spcPts val="2400"/>
              </a:lnSpc>
              <a:buClrTx/>
              <a:buFont typeface="Lucida Grande"/>
              <a:buChar char="–"/>
              <a:defRPr sz="2400"/>
            </a:lvl2pPr>
            <a:lvl3pPr marL="756000" indent="-252000">
              <a:lnSpc>
                <a:spcPts val="2400"/>
              </a:lnSpc>
              <a:buClrTx/>
              <a:buFont typeface="Wingdings" charset="2"/>
              <a:buChar char="§"/>
              <a:defRPr sz="2400"/>
            </a:lvl3pPr>
            <a:lvl4pPr marL="1008000" indent="-252000">
              <a:lnSpc>
                <a:spcPts val="2400"/>
              </a:lnSpc>
              <a:buClrTx/>
              <a:buFont typeface="Arial"/>
              <a:buChar char="•"/>
              <a:defRPr sz="2400"/>
            </a:lvl4pPr>
            <a:lvl5pPr marL="1260000" indent="-252000">
              <a:lnSpc>
                <a:spcPts val="2400"/>
              </a:lnSpc>
              <a:buClrTx/>
              <a:buFont typeface="Lucida Grande"/>
              <a:buChar char="–"/>
              <a:defRPr sz="2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eaLnBrk="1" hangingPunct="1">
              <a:lnSpc>
                <a:spcPts val="42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fld id="{5C607779-D8D7-3B4A-9FD2-C764F6A321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573088" y="6356350"/>
            <a:ext cx="3541712" cy="365125"/>
          </a:xfrm>
        </p:spPr>
        <p:txBody>
          <a:bodyPr lIns="0" rIns="0"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r>
              <a:rPr lang="nl-NL"/>
              <a:t>Provincie Gelderland | </a:t>
            </a:r>
            <a:fld id="{9A44CB4F-38A5-4829-A624-9743E31E6CC5}" type="datetime4">
              <a:rPr lang="nl-NL" smtClean="0"/>
              <a:t>25 november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/>
          <p:cNvSpPr>
            <a:spLocks noGrp="1"/>
          </p:cNvSpPr>
          <p:nvPr>
            <p:ph type="chart" sz="quarter" idx="15"/>
          </p:nvPr>
        </p:nvSpPr>
        <p:spPr>
          <a:xfrm>
            <a:off x="573088" y="2412992"/>
            <a:ext cx="8008937" cy="3713171"/>
          </a:xfrm>
          <a:prstGeom prst="rect">
            <a:avLst/>
          </a:prstGeom>
        </p:spPr>
        <p:txBody>
          <a:bodyPr vert="horz" lIns="0" rIns="0"/>
          <a:lstStyle>
            <a:lvl1pPr marL="0" indent="0">
              <a:lnSpc>
                <a:spcPts val="2400"/>
              </a:lnSpc>
              <a:buNone/>
              <a:defRPr sz="2400" baseline="0"/>
            </a:lvl1pPr>
          </a:lstStyle>
          <a:p>
            <a:pPr lvl="0"/>
            <a:r>
              <a:rPr lang="nl-NL" noProof="0"/>
              <a:t>Klik op het pictogram als u een grafiek wilt toevoegen</a:t>
            </a:r>
            <a:endParaRPr lang="nl-NL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eaLnBrk="1" hangingPunct="1">
              <a:lnSpc>
                <a:spcPts val="4200"/>
              </a:lnSpc>
              <a:defRPr sz="40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1718714"/>
            <a:ext cx="8008937" cy="524933"/>
          </a:xfrm>
          <a:prstGeom prst="rect">
            <a:avLst/>
          </a:prstGeom>
        </p:spPr>
        <p:txBody>
          <a:bodyPr vert="horz" lIns="0" r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fld id="{837BF88C-912F-4E48-B1D9-F670EAAACF7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>
          <a:xfrm>
            <a:off x="573088" y="6356350"/>
            <a:ext cx="3541712" cy="365125"/>
          </a:xfrm>
        </p:spPr>
        <p:txBody>
          <a:bodyPr lIns="0" rIns="0"/>
          <a:lstStyle>
            <a:lvl1pPr>
              <a:defRPr>
                <a:solidFill>
                  <a:srgbClr val="1B143C"/>
                </a:solidFill>
              </a:defRPr>
            </a:lvl1pPr>
          </a:lstStyle>
          <a:p>
            <a:pPr>
              <a:defRPr/>
            </a:pPr>
            <a:r>
              <a:rPr lang="nl-NL"/>
              <a:t>Provincie Gelderland | </a:t>
            </a:r>
            <a:fld id="{C999BEF7-EB1F-442A-BF6E-4C43C96E7F5D}" type="datetime4">
              <a:rPr lang="nl-NL" smtClean="0"/>
              <a:t>25 november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logo zw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5645150"/>
            <a:ext cx="1692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 rot="5400000" flipH="1">
            <a:off x="832645" y="313531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 rot="5400000" flipH="1">
            <a:off x="832644" y="480219"/>
            <a:ext cx="55563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3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5645150"/>
            <a:ext cx="1692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/>
          <p:cNvSpPr/>
          <p:nvPr userDrawn="1"/>
        </p:nvSpPr>
        <p:spPr>
          <a:xfrm rot="5400000" flipH="1">
            <a:off x="832645" y="646906"/>
            <a:ext cx="55562" cy="574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Title 27"/>
          <p:cNvSpPr>
            <a:spLocks noGrp="1"/>
          </p:cNvSpPr>
          <p:nvPr>
            <p:ph type="ctrTitle"/>
          </p:nvPr>
        </p:nvSpPr>
        <p:spPr>
          <a:xfrm>
            <a:off x="582613" y="1062541"/>
            <a:ext cx="8010525" cy="146428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6000"/>
              </a:lnSpc>
              <a:defRPr sz="6000" b="0" i="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4"/>
          </p:nvPr>
        </p:nvSpPr>
        <p:spPr>
          <a:xfrm>
            <a:off x="573088" y="2753247"/>
            <a:ext cx="8008937" cy="6180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0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9851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D614C20-8946-42FA-BC77-6BE14060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6E36D-4B81-4E6D-96B0-86ACAB96DFF0}" type="datetimeFigureOut">
              <a:rPr lang="nl-NL" smtClean="0"/>
              <a:t>25-11-2022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34E2213-03A0-46D8-862D-E2EA6500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79D312-F35F-49AA-BF82-9BB81149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3430-7DAE-44EC-B5A1-263B569DA3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81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B8A91"/>
                </a:solidFill>
                <a:latin typeface="Georgia" charset="0"/>
              </a:defRPr>
            </a:lvl1pPr>
          </a:lstStyle>
          <a:p>
            <a:pPr>
              <a:defRPr/>
            </a:pPr>
            <a:fld id="{6EEA8196-3C4E-4862-9CAA-FD472D3EE8DD}" type="datetime4">
              <a:rPr lang="nl-NL" smtClean="0"/>
              <a:t>25 november 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B8A91"/>
                </a:solidFill>
                <a:latin typeface="Georgia" charset="0"/>
              </a:defRPr>
            </a:lvl1pPr>
          </a:lstStyle>
          <a:p>
            <a:pPr>
              <a:defRPr/>
            </a:pPr>
            <a:fld id="{E6A14F4F-0B95-E342-B80E-0A52A7743C0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573088"/>
            <a:ext cx="107950" cy="2282825"/>
            <a:chOff x="0" y="573812"/>
            <a:chExt cx="107590" cy="2282884"/>
          </a:xfrm>
        </p:grpSpPr>
        <p:sp>
          <p:nvSpPr>
            <p:cNvPr id="8" name="Rectangle 4"/>
            <p:cNvSpPr/>
            <p:nvPr/>
          </p:nvSpPr>
          <p:spPr>
            <a:xfrm flipH="1">
              <a:off x="0" y="573812"/>
              <a:ext cx="107590" cy="5731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Rectangle 5"/>
            <p:cNvSpPr/>
            <p:nvPr/>
          </p:nvSpPr>
          <p:spPr>
            <a:xfrm flipH="1">
              <a:off x="0" y="1146914"/>
              <a:ext cx="107590" cy="5746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Rectangle 6"/>
            <p:cNvSpPr/>
            <p:nvPr/>
          </p:nvSpPr>
          <p:spPr>
            <a:xfrm flipH="1">
              <a:off x="0" y="1721604"/>
              <a:ext cx="107590" cy="5731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Rectangle 7"/>
            <p:cNvSpPr/>
            <p:nvPr/>
          </p:nvSpPr>
          <p:spPr>
            <a:xfrm flipH="1">
              <a:off x="0" y="2283593"/>
              <a:ext cx="107590" cy="5731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4" r:id="rId2"/>
    <p:sldLayoutId id="2147483722" r:id="rId3"/>
    <p:sldLayoutId id="2147483719" r:id="rId4"/>
    <p:sldLayoutId id="2147483720" r:id="rId5"/>
    <p:sldLayoutId id="2147483721" r:id="rId6"/>
    <p:sldLayoutId id="2147483723" r:id="rId7"/>
    <p:sldLayoutId id="2147483725" r:id="rId8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eorgia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7" Type="http://schemas.openxmlformats.org/officeDocument/2006/relationships/image" Target="../media/image19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lderland.nl/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8.xml"/><Relationship Id="rId18" Type="http://schemas.openxmlformats.org/officeDocument/2006/relationships/customXml" Target="../ink/ink12.xml"/><Relationship Id="rId26" Type="http://schemas.openxmlformats.org/officeDocument/2006/relationships/customXml" Target="../ink/ink17.xml"/><Relationship Id="rId3" Type="http://schemas.openxmlformats.org/officeDocument/2006/relationships/image" Target="../media/image17.png"/><Relationship Id="rId21" Type="http://schemas.openxmlformats.org/officeDocument/2006/relationships/image" Target="../media/image23.png"/><Relationship Id="rId7" Type="http://schemas.openxmlformats.org/officeDocument/2006/relationships/image" Target="../media/image190.png"/><Relationship Id="rId12" Type="http://schemas.openxmlformats.org/officeDocument/2006/relationships/customXml" Target="../ink/ink7.xml"/><Relationship Id="rId17" Type="http://schemas.openxmlformats.org/officeDocument/2006/relationships/image" Target="../media/image21.png"/><Relationship Id="rId25" Type="http://schemas.openxmlformats.org/officeDocument/2006/relationships/customXml" Target="../ink/ink16.xml"/><Relationship Id="rId2" Type="http://schemas.openxmlformats.org/officeDocument/2006/relationships/customXml" Target="../ink/ink1.xml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11" Type="http://schemas.openxmlformats.org/officeDocument/2006/relationships/customXml" Target="../ink/ink6.xml"/><Relationship Id="rId24" Type="http://schemas.openxmlformats.org/officeDocument/2006/relationships/image" Target="../media/image24.png"/><Relationship Id="rId5" Type="http://schemas.openxmlformats.org/officeDocument/2006/relationships/image" Target="../media/image180.png"/><Relationship Id="rId15" Type="http://schemas.openxmlformats.org/officeDocument/2006/relationships/customXml" Target="../ink/ink10.xml"/><Relationship Id="rId23" Type="http://schemas.openxmlformats.org/officeDocument/2006/relationships/customXml" Target="../ink/ink15.xml"/><Relationship Id="rId28" Type="http://schemas.openxmlformats.org/officeDocument/2006/relationships/customXml" Target="../ink/ink19.xml"/><Relationship Id="rId10" Type="http://schemas.openxmlformats.org/officeDocument/2006/relationships/image" Target="../media/image20.png"/><Relationship Id="rId19" Type="http://schemas.openxmlformats.org/officeDocument/2006/relationships/image" Target="../media/image22.png"/><Relationship Id="rId4" Type="http://schemas.openxmlformats.org/officeDocument/2006/relationships/customXml" Target="../ink/ink2.xml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4.xml"/><Relationship Id="rId27" Type="http://schemas.openxmlformats.org/officeDocument/2006/relationships/customXml" Target="../ink/ink18.xml"/><Relationship Id="rId30" Type="http://schemas.openxmlformats.org/officeDocument/2006/relationships/customXml" Target="../ink/ink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CF4DD2C-B62D-F496-5E84-AA5A740D1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076" y="585493"/>
            <a:ext cx="7067550" cy="1464283"/>
          </a:xfrm>
        </p:spPr>
        <p:txBody>
          <a:bodyPr/>
          <a:lstStyle/>
          <a:p>
            <a:r>
              <a:rPr lang="nl-NL" sz="4000" dirty="0"/>
              <a:t>CDA West Maas en Waal</a:t>
            </a:r>
            <a:br>
              <a:rPr lang="nl-NL" sz="4000" dirty="0"/>
            </a:br>
            <a:r>
              <a:rPr lang="nl-NL" sz="4000" dirty="0"/>
              <a:t> 29 november 2022</a:t>
            </a:r>
            <a:br>
              <a:rPr lang="nl-NL" sz="4000" dirty="0"/>
            </a:br>
            <a:endParaRPr lang="nl-NL" sz="40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5B5971F-56C7-DAC6-93AC-CE91EB3B891E}"/>
              </a:ext>
            </a:extLst>
          </p:cNvPr>
          <p:cNvSpPr txBox="1"/>
          <p:nvPr/>
        </p:nvSpPr>
        <p:spPr>
          <a:xfrm>
            <a:off x="876300" y="4839089"/>
            <a:ext cx="461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b="1" i="0" dirty="0">
              <a:solidFill>
                <a:schemeClr val="bg1"/>
              </a:solidFill>
              <a:effectLst/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D6F7E8B-5BD2-6A88-5D48-A5FC6E32B7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D54D86-9784-C364-34E2-3D3D8DA0936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24831396-FD33-4704-BECA-A43F5D9EDD26}" type="datetime4">
              <a:rPr lang="nl-NL" smtClean="0"/>
              <a:t>25 november 2022</a:t>
            </a:fld>
            <a:endParaRPr lang="en-US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ADEF1115-4F92-98FB-51E8-F9F2682CD7FC}"/>
              </a:ext>
            </a:extLst>
          </p:cNvPr>
          <p:cNvGrpSpPr/>
          <p:nvPr/>
        </p:nvGrpSpPr>
        <p:grpSpPr>
          <a:xfrm>
            <a:off x="-57205" y="-14982"/>
            <a:ext cx="3356811" cy="3817556"/>
            <a:chOff x="6471685" y="534355"/>
            <a:chExt cx="5720315" cy="6299155"/>
          </a:xfrm>
        </p:grpSpPr>
        <p:pic>
          <p:nvPicPr>
            <p:cNvPr id="7" name="Afbeelding 6" descr="Afbeelding met kaart&#10;&#10;Automatisch gegenereerde beschrijving">
              <a:extLst>
                <a:ext uri="{FF2B5EF4-FFF2-40B4-BE49-F238E27FC236}">
                  <a16:creationId xmlns:a16="http://schemas.microsoft.com/office/drawing/2014/main" id="{3222D589-E69B-B3D8-98D2-F87241FE4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685" y="534355"/>
              <a:ext cx="5720315" cy="6299155"/>
            </a:xfrm>
            <a:prstGeom prst="rect">
              <a:avLst/>
            </a:prstGeom>
          </p:spPr>
        </p:pic>
        <p:pic>
          <p:nvPicPr>
            <p:cNvPr id="8" name="Afbeelding 7" descr="Afbeelding met tafel&#10;&#10;Automatisch gegenereerde beschrijving">
              <a:extLst>
                <a:ext uri="{FF2B5EF4-FFF2-40B4-BE49-F238E27FC236}">
                  <a16:creationId xmlns:a16="http://schemas.microsoft.com/office/drawing/2014/main" id="{C3042CA2-1C24-F421-6EA6-20ADE0BAE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492" y="560154"/>
              <a:ext cx="1078819" cy="1971131"/>
            </a:xfrm>
            <a:prstGeom prst="rect">
              <a:avLst/>
            </a:prstGeom>
          </p:spPr>
        </p:pic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456B9F42-62CC-E58D-991F-1929D6615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851" y="1294933"/>
            <a:ext cx="3112177" cy="3433669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B7ACF323-135B-262F-B523-99DC5CED5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34" y="1144836"/>
            <a:ext cx="1295440" cy="1110754"/>
          </a:xfrm>
          <a:prstGeom prst="rect">
            <a:avLst/>
          </a:prstGeom>
        </p:spPr>
      </p:pic>
      <p:pic>
        <p:nvPicPr>
          <p:cNvPr id="12" name="Afbeelding 11" descr="Afbeelding met kaart&#10;&#10;Automatisch gegenereerde beschrijving">
            <a:extLst>
              <a:ext uri="{FF2B5EF4-FFF2-40B4-BE49-F238E27FC236}">
                <a16:creationId xmlns:a16="http://schemas.microsoft.com/office/drawing/2014/main" id="{4627D993-1AD7-A251-C819-AB6202472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06" y="3162278"/>
            <a:ext cx="3270411" cy="360243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B8B8E8C-8BB9-33B3-153A-54AD3B0C0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466" y="1064680"/>
            <a:ext cx="1332951" cy="2546815"/>
          </a:xfrm>
          <a:prstGeom prst="rect">
            <a:avLst/>
          </a:prstGeom>
        </p:spPr>
      </p:pic>
      <p:graphicFrame>
        <p:nvGraphicFramePr>
          <p:cNvPr id="15" name="Tabel 2">
            <a:extLst>
              <a:ext uri="{FF2B5EF4-FFF2-40B4-BE49-F238E27FC236}">
                <a16:creationId xmlns:a16="http://schemas.microsoft.com/office/drawing/2014/main" id="{D9E544C6-14FC-747B-DE61-75FA0486B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17094"/>
              </p:ext>
            </p:extLst>
          </p:nvPr>
        </p:nvGraphicFramePr>
        <p:xfrm>
          <a:off x="44583" y="4963494"/>
          <a:ext cx="5736041" cy="1706714"/>
        </p:xfrm>
        <a:graphic>
          <a:graphicData uri="http://schemas.openxmlformats.org/drawingml/2006/table">
            <a:tbl>
              <a:tblPr firstRow="1" bandRow="1"/>
              <a:tblGrid>
                <a:gridCol w="1305715">
                  <a:extLst>
                    <a:ext uri="{9D8B030D-6E8A-4147-A177-3AD203B41FA5}">
                      <a16:colId xmlns:a16="http://schemas.microsoft.com/office/drawing/2014/main" val="2094228497"/>
                    </a:ext>
                  </a:extLst>
                </a:gridCol>
                <a:gridCol w="1091456">
                  <a:extLst>
                    <a:ext uri="{9D8B030D-6E8A-4147-A177-3AD203B41FA5}">
                      <a16:colId xmlns:a16="http://schemas.microsoft.com/office/drawing/2014/main" val="931672323"/>
                    </a:ext>
                  </a:extLst>
                </a:gridCol>
                <a:gridCol w="1089760">
                  <a:extLst>
                    <a:ext uri="{9D8B030D-6E8A-4147-A177-3AD203B41FA5}">
                      <a16:colId xmlns:a16="http://schemas.microsoft.com/office/drawing/2014/main" val="3846697904"/>
                    </a:ext>
                  </a:extLst>
                </a:gridCol>
                <a:gridCol w="1222887">
                  <a:extLst>
                    <a:ext uri="{9D8B030D-6E8A-4147-A177-3AD203B41FA5}">
                      <a16:colId xmlns:a16="http://schemas.microsoft.com/office/drawing/2014/main" val="500276482"/>
                    </a:ext>
                  </a:extLst>
                </a:gridCol>
                <a:gridCol w="1026223">
                  <a:extLst>
                    <a:ext uri="{9D8B030D-6E8A-4147-A177-3AD203B41FA5}">
                      <a16:colId xmlns:a16="http://schemas.microsoft.com/office/drawing/2014/main" val="1918763562"/>
                    </a:ext>
                  </a:extLst>
                </a:gridCol>
              </a:tblGrid>
              <a:tr h="593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nl-NL" sz="1100" dirty="0">
                          <a:solidFill>
                            <a:srgbClr val="002060"/>
                          </a:solidFill>
                        </a:rPr>
                        <a:t>Schattingen effect op functies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nl-NL" sz="1100" dirty="0">
                          <a:solidFill>
                            <a:srgbClr val="002060"/>
                          </a:solidFill>
                        </a:rPr>
                        <a:t>Nu (gemiddeld)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nl-NL" sz="1100" dirty="0">
                          <a:solidFill>
                            <a:srgbClr val="002060"/>
                          </a:solidFill>
                        </a:rPr>
                        <a:t>Klimaat (gemiddeld)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nl-NL" sz="1100" dirty="0">
                          <a:solidFill>
                            <a:srgbClr val="002060"/>
                          </a:solidFill>
                        </a:rPr>
                        <a:t>Extreem droog jaar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nl-NL" sz="1100" dirty="0">
                          <a:solidFill>
                            <a:srgbClr val="002060"/>
                          </a:solidFill>
                        </a:rPr>
                        <a:t>Verschil (%) </a:t>
                      </a:r>
                      <a:r>
                        <a:rPr lang="nl-NL" sz="1100" dirty="0" err="1">
                          <a:solidFill>
                            <a:srgbClr val="002060"/>
                          </a:solidFill>
                        </a:rPr>
                        <a:t>tov</a:t>
                      </a:r>
                      <a:r>
                        <a:rPr lang="nl-NL" sz="1100" dirty="0">
                          <a:solidFill>
                            <a:srgbClr val="002060"/>
                          </a:solidFill>
                        </a:rPr>
                        <a:t> totale areaal functie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208152"/>
                  </a:ext>
                </a:extLst>
              </a:tr>
              <a:tr h="472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Droogteschade landbouw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74.000 ha/ €53 </a:t>
                      </a:r>
                      <a:r>
                        <a:rPr lang="nl-NL" sz="1100" dirty="0" err="1"/>
                        <a:t>mln</a:t>
                      </a:r>
                      <a:endParaRPr lang="nl-NL" sz="11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€60 </a:t>
                      </a:r>
                      <a:r>
                        <a:rPr lang="nl-NL" sz="1100" dirty="0" err="1"/>
                        <a:t>mln</a:t>
                      </a:r>
                      <a:endParaRPr lang="nl-NL" sz="11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€100 – 200 </a:t>
                      </a:r>
                      <a:r>
                        <a:rPr lang="nl-NL" sz="1100" dirty="0" err="1"/>
                        <a:t>mln</a:t>
                      </a:r>
                      <a:endParaRPr lang="nl-NL" sz="11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- 40%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082919"/>
                  </a:ext>
                </a:extLst>
              </a:tr>
              <a:tr h="472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Natschade landbouw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2.100 ha/ €12 </a:t>
                      </a:r>
                      <a:r>
                        <a:rPr lang="nl-NL" sz="1100" dirty="0" err="1"/>
                        <a:t>mln</a:t>
                      </a:r>
                      <a:endParaRPr lang="nl-NL" sz="11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€12,5 </a:t>
                      </a:r>
                      <a:r>
                        <a:rPr lang="nl-NL" sz="1100" dirty="0" err="1"/>
                        <a:t>mln</a:t>
                      </a:r>
                      <a:endParaRPr lang="nl-NL" sz="11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-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nl-NL" sz="1100" dirty="0"/>
                        <a:t>+ 7%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BF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04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8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F4DEB47-632D-8EEA-3F8B-451ADDDD717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B5AE5D2E-9C7C-4CC4-B385-47B5C3F50A49}" type="datetime4">
              <a:rPr lang="nl-NL" smtClean="0"/>
              <a:t>25 november 2022</a:t>
            </a:fld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494706-3DC8-5D10-4FE0-F00416E952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15E2364-82A4-DE48-9B47-8D308C858E7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34EC7249-412E-A865-C97C-095BA2A80918}"/>
              </a:ext>
            </a:extLst>
          </p:cNvPr>
          <p:cNvSpPr txBox="1"/>
          <p:nvPr/>
        </p:nvSpPr>
        <p:spPr>
          <a:xfrm>
            <a:off x="573088" y="1228747"/>
            <a:ext cx="5584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Van beekherstel naar beeklandschapsontwikkeling</a:t>
            </a:r>
          </a:p>
        </p:txBody>
      </p:sp>
      <p:sp>
        <p:nvSpPr>
          <p:cNvPr id="63" name="Titel 2">
            <a:extLst>
              <a:ext uri="{FF2B5EF4-FFF2-40B4-BE49-F238E27FC236}">
                <a16:creationId xmlns:a16="http://schemas.microsoft.com/office/drawing/2014/main" id="{F191506F-B78C-EB4E-0CB9-BA5FD1BA254A}"/>
              </a:ext>
            </a:extLst>
          </p:cNvPr>
          <p:cNvSpPr txBox="1">
            <a:spLocks/>
          </p:cNvSpPr>
          <p:nvPr/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fontAlgn="base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kern="1200" baseline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dirty="0"/>
              <a:t>Water en bodem sturend</a:t>
            </a:r>
          </a:p>
        </p:txBody>
      </p:sp>
      <p:sp>
        <p:nvSpPr>
          <p:cNvPr id="64" name="Kubus 63">
            <a:extLst>
              <a:ext uri="{FF2B5EF4-FFF2-40B4-BE49-F238E27FC236}">
                <a16:creationId xmlns:a16="http://schemas.microsoft.com/office/drawing/2014/main" id="{7F42AD33-36B1-CFA9-5CC4-1F8919B72EA2}"/>
              </a:ext>
            </a:extLst>
          </p:cNvPr>
          <p:cNvSpPr/>
          <p:nvPr/>
        </p:nvSpPr>
        <p:spPr>
          <a:xfrm>
            <a:off x="7369249" y="536384"/>
            <a:ext cx="1317551" cy="390905"/>
          </a:xfrm>
          <a:prstGeom prst="cub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5" name="Afbeelding 64">
            <a:extLst>
              <a:ext uri="{FF2B5EF4-FFF2-40B4-BE49-F238E27FC236}">
                <a16:creationId xmlns:a16="http://schemas.microsoft.com/office/drawing/2014/main" id="{3B639DA7-6665-AFA6-713E-D162851EE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59" y="1934824"/>
            <a:ext cx="8381682" cy="412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4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2AC74F8-3BF3-E3E7-1D40-E583FD67AE8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nl-NL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Voor de klimaatopgave houden we vast aan het Gelderse klimaatplan 2021 – 2030 en het nationale klimaatakkoord: </a:t>
            </a:r>
            <a:endParaRPr lang="nl-NL" sz="1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broeikasgasuitstoot van landbouw en landgebruik moet ten opzichte van 2017 met minimaal 1,9 </a:t>
            </a:r>
            <a:r>
              <a:rPr lang="nl-NL" sz="16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Mton</a:t>
            </a: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CO2-eq worden verminderd in Gelderland en klimaatneutraliteit in 2050;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klimaatopgave voor de industrie uit ons Gelders Klimaatplan is onderdeel van de opgave energietransitie.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600" dirty="0"/>
          </a:p>
          <a:p>
            <a:pPr marL="252000" lvl="1" indent="0">
              <a:lnSpc>
                <a:spcPct val="100000"/>
              </a:lnSpc>
              <a:buNone/>
              <a:defRPr/>
            </a:pPr>
            <a:r>
              <a:rPr lang="nl-NL" sz="1600" dirty="0">
                <a:solidFill>
                  <a:srgbClr val="1B143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NB: Uitstoot broeikasgassen landbouw (methaan, lachgas), industrie </a:t>
            </a:r>
            <a:r>
              <a:rPr lang="nl-NL" sz="1600" dirty="0" err="1">
                <a:solidFill>
                  <a:srgbClr val="1B143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endParaRPr lang="nl-NL" sz="1600" dirty="0">
              <a:solidFill>
                <a:srgbClr val="1B143C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srgbClr val="1B143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veel wordt gedaan door de tuinbouw (CO2, geothermie)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srgbClr val="1B143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Restantopgaven nog niet bekend; mogelijk forse extra opgave voor veehouderij: voer, stal, CO2-vastlegging (carbon </a:t>
            </a:r>
            <a:r>
              <a:rPr lang="nl-NL" sz="1600" dirty="0" err="1">
                <a:solidFill>
                  <a:srgbClr val="1B143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farming</a:t>
            </a:r>
            <a:r>
              <a:rPr lang="nl-NL" sz="1600" dirty="0">
                <a:solidFill>
                  <a:srgbClr val="1B143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permanent grasland, biomassa), etc.</a:t>
            </a:r>
          </a:p>
          <a:p>
            <a:pPr marL="0" indent="0">
              <a:lnSpc>
                <a:spcPts val="1400"/>
              </a:lnSpc>
              <a:buNone/>
            </a:pPr>
            <a:endParaRPr lang="nl-NL" sz="1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F8F52E-4D59-B07F-107A-850081AF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7F1D14-C675-13F9-FD0D-5450DFEF40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F16C61-A0A4-9A39-84E6-FA3D3B325CE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80F0B417-E8E5-44F1-9BAC-43CCDBEC3A79}" type="datetime4">
              <a:rPr lang="nl-NL" smtClean="0"/>
              <a:t>25 november 2022</a:t>
            </a:fld>
            <a:endParaRPr lang="en-US"/>
          </a:p>
        </p:txBody>
      </p:sp>
      <p:sp>
        <p:nvSpPr>
          <p:cNvPr id="6" name="Kubus 5">
            <a:extLst>
              <a:ext uri="{FF2B5EF4-FFF2-40B4-BE49-F238E27FC236}">
                <a16:creationId xmlns:a16="http://schemas.microsoft.com/office/drawing/2014/main" id="{43548212-2096-4FCB-D7BA-1D4EAB55AF80}"/>
              </a:ext>
            </a:extLst>
          </p:cNvPr>
          <p:cNvSpPr/>
          <p:nvPr/>
        </p:nvSpPr>
        <p:spPr>
          <a:xfrm>
            <a:off x="7369249" y="613354"/>
            <a:ext cx="1317551" cy="390905"/>
          </a:xfrm>
          <a:prstGeom prst="cube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153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2AC74F8-3BF3-E3E7-1D40-E583FD67AE8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zetten in op natuurherstel door robuust systeemherstel van de Natura 2000 gebieden, groenblauwe </a:t>
            </a:r>
            <a:r>
              <a:rPr lang="nl-NL" sz="16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dooradering</a:t>
            </a:r>
            <a:r>
              <a:rPr lang="nl-NL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extra maatregelen en middelen in overgangsgebieden:</a:t>
            </a:r>
            <a:endParaRPr lang="nl-NL" sz="1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zetten in op kwalitatieve en kwantitatieve versterking van onze natuur zonder verschuiving van de Natura 2000-gebiedsbegrenzingen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Onze inzet in de overgangsgebieden is verduurzaming van de landbouw, versterking van biodiversiteit, verlaging van de stikstofdepositie en input van chemische stoffen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zetten in op 10% droge en natte landschapselementen (groenblauwe </a:t>
            </a:r>
            <a:r>
              <a:rPr lang="nl-NL" sz="16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dooradering</a:t>
            </a: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omwille van water vasthouden en opvangen, natuurwaarden verhogen en versterken van de identiteit van het landschap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Voor het overgangsgebied rondom de Veluwe zetten we in op het Veluwe Arrangement. Onder meer: nieuwe activiteiten en later alle activiteiten </a:t>
            </a:r>
            <a:r>
              <a:rPr lang="nl-NL" sz="16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emissie-arm</a:t>
            </a: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F8F52E-4D59-B07F-107A-850081AF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Natuurherstel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7F1D14-C675-13F9-FD0D-5450DFEF40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F16C61-A0A4-9A39-84E6-FA3D3B325CE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FC6484A3-C9BC-40FC-9C95-68D9A9AC00DA}" type="datetime4">
              <a:rPr lang="nl-NL" smtClean="0"/>
              <a:t>25 november 2022</a:t>
            </a:fld>
            <a:endParaRPr lang="en-US"/>
          </a:p>
        </p:txBody>
      </p:sp>
      <p:sp>
        <p:nvSpPr>
          <p:cNvPr id="6" name="Kubus 5">
            <a:extLst>
              <a:ext uri="{FF2B5EF4-FFF2-40B4-BE49-F238E27FC236}">
                <a16:creationId xmlns:a16="http://schemas.microsoft.com/office/drawing/2014/main" id="{0525B9B8-2F3B-F6A2-DFB7-ACF6E13B84C6}"/>
              </a:ext>
            </a:extLst>
          </p:cNvPr>
          <p:cNvSpPr/>
          <p:nvPr/>
        </p:nvSpPr>
        <p:spPr>
          <a:xfrm>
            <a:off x="7369249" y="613354"/>
            <a:ext cx="1317551" cy="390905"/>
          </a:xfrm>
          <a:prstGeom prst="cub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88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69F72142-B8E2-1CBD-A2F7-3363F66A2E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46" y="2981142"/>
            <a:ext cx="4873402" cy="3445279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E569C4-CD60-BCB9-A575-FEE9088C5A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FCE4B5-7DB1-0E2A-0CE8-394E9206C18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65810758-B8C2-2A40-8D66-9B278AB7EFE9}" type="datetime3">
              <a:rPr lang="nl-NL" smtClean="0"/>
              <a:pPr>
                <a:defRPr/>
              </a:pPr>
              <a:t>25/11/22</a:t>
            </a:fld>
            <a:endParaRPr lang="en-US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FC9601CA-9A8A-1457-1947-DE19C77B0E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088" y="1123492"/>
            <a:ext cx="7348216" cy="2101884"/>
          </a:xfrm>
        </p:spPr>
        <p:txBody>
          <a:bodyPr/>
          <a:lstStyle/>
          <a:p>
            <a:r>
              <a:rPr lang="nl-NL" sz="1800" dirty="0"/>
              <a:t>Herstel en ontwikkeling Natura 2000-gebieden</a:t>
            </a:r>
          </a:p>
          <a:p>
            <a:r>
              <a:rPr lang="nl-NL" sz="1800" dirty="0"/>
              <a:t>Groenblauwe </a:t>
            </a:r>
            <a:r>
              <a:rPr lang="nl-NL" sz="1800" dirty="0" err="1"/>
              <a:t>dooradering</a:t>
            </a:r>
            <a:r>
              <a:rPr lang="nl-NL" sz="1800" dirty="0"/>
              <a:t> (10%)</a:t>
            </a:r>
          </a:p>
          <a:p>
            <a:r>
              <a:rPr lang="nl-NL" sz="1800" dirty="0"/>
              <a:t>Extra biodiversiteit in overgangsgebieden</a:t>
            </a:r>
          </a:p>
          <a:p>
            <a:r>
              <a:rPr lang="nl-NL" sz="1800" dirty="0"/>
              <a:t>Aansluiten bij droogteaanpak en voldoende en schoon water</a:t>
            </a:r>
          </a:p>
          <a:p>
            <a:r>
              <a:rPr lang="nl-NL" sz="1800" dirty="0"/>
              <a:t>Invulling moet bijdragen aan verdienmodel landbouw</a:t>
            </a:r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0BDA043-72B0-75AB-5053-9E7E7525E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77" y="3083896"/>
            <a:ext cx="3374995" cy="3239769"/>
          </a:xfrm>
          <a:prstGeom prst="rect">
            <a:avLst/>
          </a:prstGeom>
        </p:spPr>
      </p:pic>
      <p:sp>
        <p:nvSpPr>
          <p:cNvPr id="2" name="Kubus 1">
            <a:extLst>
              <a:ext uri="{FF2B5EF4-FFF2-40B4-BE49-F238E27FC236}">
                <a16:creationId xmlns:a16="http://schemas.microsoft.com/office/drawing/2014/main" id="{B3039B9B-CA03-C298-ED92-DE0D9CE95B60}"/>
              </a:ext>
            </a:extLst>
          </p:cNvPr>
          <p:cNvSpPr/>
          <p:nvPr/>
        </p:nvSpPr>
        <p:spPr>
          <a:xfrm>
            <a:off x="7369249" y="613354"/>
            <a:ext cx="1317551" cy="390905"/>
          </a:xfrm>
          <a:prstGeom prst="cub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AC29B9DF-C3B0-1EDA-CED6-0FADA160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</p:spPr>
        <p:txBody>
          <a:bodyPr/>
          <a:lstStyle/>
          <a:p>
            <a:r>
              <a:rPr lang="nl-NL" dirty="0"/>
              <a:t>Natuurherstel</a:t>
            </a:r>
          </a:p>
        </p:txBody>
      </p:sp>
    </p:spTree>
    <p:extLst>
      <p:ext uri="{BB962C8B-B14F-4D97-AF65-F5344CB8AC3E}">
        <p14:creationId xmlns:p14="http://schemas.microsoft.com/office/powerpoint/2010/main" val="1736216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810F2A6-6123-DA57-39C3-851FD17733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087" y="1124330"/>
            <a:ext cx="7904486" cy="4195763"/>
          </a:xfrm>
        </p:spPr>
        <p:txBody>
          <a:bodyPr/>
          <a:lstStyle/>
          <a:p>
            <a:endParaRPr lang="nl-NL" sz="2000" dirty="0"/>
          </a:p>
          <a:p>
            <a:r>
              <a:rPr lang="nl-NL" sz="2000" dirty="0"/>
              <a:t>GMS uitvoeringsagenda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000" dirty="0"/>
              <a:t>WUR-rapport met aanvullende maatregelen voor stikstofreductie</a:t>
            </a:r>
          </a:p>
          <a:p>
            <a:endParaRPr lang="nl-NL" sz="2000" dirty="0"/>
          </a:p>
          <a:p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E437EA-15FC-1EF1-9DBD-5BFFA40C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Stikstof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E569C4-CD60-BCB9-A575-FEE9088C5A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FCE4B5-7DB1-0E2A-0CE8-394E9206C18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65810758-B8C2-2A40-8D66-9B278AB7EFE9}" type="datetime3">
              <a:rPr lang="nl-NL" smtClean="0"/>
              <a:pPr>
                <a:defRPr/>
              </a:pPr>
              <a:t>25/11/22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54B3ED1-6C78-FBA2-F5C6-75AF237E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89" y="3042306"/>
            <a:ext cx="4148583" cy="30801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4B6AB4-7A58-745A-AAED-F32A212DF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950" y="2850572"/>
            <a:ext cx="2567840" cy="3649036"/>
          </a:xfrm>
          <a:prstGeom prst="rect">
            <a:avLst/>
          </a:prstGeom>
        </p:spPr>
      </p:pic>
      <p:sp>
        <p:nvSpPr>
          <p:cNvPr id="6" name="Kubus 5">
            <a:extLst>
              <a:ext uri="{FF2B5EF4-FFF2-40B4-BE49-F238E27FC236}">
                <a16:creationId xmlns:a16="http://schemas.microsoft.com/office/drawing/2014/main" id="{61E094DD-8D3C-EEC5-8DFA-67385F0BC2A2}"/>
              </a:ext>
            </a:extLst>
          </p:cNvPr>
          <p:cNvSpPr/>
          <p:nvPr/>
        </p:nvSpPr>
        <p:spPr>
          <a:xfrm>
            <a:off x="7369249" y="613354"/>
            <a:ext cx="1317551" cy="390905"/>
          </a:xfrm>
          <a:prstGeom prst="cub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707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59313B-CA42-4DCF-A1BF-24B2AA9788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15E2364-82A4-DE48-9B47-8D308C858E7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2656058-B522-4E62-B2E5-DAE8AB2F3024}"/>
              </a:ext>
            </a:extLst>
          </p:cNvPr>
          <p:cNvSpPr txBox="1">
            <a:spLocks/>
          </p:cNvSpPr>
          <p:nvPr/>
        </p:nvSpPr>
        <p:spPr>
          <a:xfrm>
            <a:off x="652617" y="439454"/>
            <a:ext cx="7843684" cy="91891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nl-NL" sz="2800" b="1" dirty="0">
                <a:latin typeface="Georgia"/>
                <a:ea typeface="MS PGothic" pitchFamily="34" charset="-128"/>
              </a:rPr>
              <a:t>Stikstof in Gelderland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9DCFE4-1365-D260-1CC9-F7722B876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479"/>
            <a:ext cx="5522778" cy="416404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A043FA3-7B80-194B-BDFB-606D199EB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11" r="65758"/>
          <a:stretch/>
        </p:blipFill>
        <p:spPr bwMode="auto">
          <a:xfrm>
            <a:off x="5248275" y="1496069"/>
            <a:ext cx="3895725" cy="504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151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122983E-A957-BF60-D2FC-A310AA69F4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1975" y="1112688"/>
            <a:ext cx="8008937" cy="4895511"/>
          </a:xfrm>
        </p:spPr>
        <p:txBody>
          <a:bodyPr/>
          <a:lstStyle/>
          <a:p>
            <a:pPr marL="0" indent="0">
              <a:buNone/>
            </a:pPr>
            <a:r>
              <a:rPr lang="nl-NL" sz="2200" b="1" i="1" dirty="0"/>
              <a:t>Gelders landbouwperspectief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200" dirty="0"/>
              <a:t>Sterke toekomstgerichte </a:t>
            </a:r>
            <a:r>
              <a:rPr lang="nl-NL" sz="22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landbouwfunctie moet blijven. Boeren zorgen voor voedsel, onderhouden het landschap en beheren de kwaliteiten van bodem, grond- en oppervlaktewater.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landbouw staat, als primaire sector, aan de basis van een hele economische keten met veel werkgelegenheid, onderzoek en innovatie – van wereldwijde betekenis. </a:t>
            </a: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Nodig zijn: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200" dirty="0"/>
              <a:t>Duidelijkheid waar naartoe, en wat wel en niet mag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200" dirty="0"/>
              <a:t>Hulp bij toekomstgerichte bedrijfsontwikkeling 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200" dirty="0"/>
              <a:t>Zicht op een goed inkomen ná de transitie, door blijvend te kunnen verdienen aan de maatschappelijke opgaven</a:t>
            </a:r>
          </a:p>
          <a:p>
            <a:pPr marL="342900" indent="-342900">
              <a:buFont typeface="+mj-lt"/>
              <a:buAutoNum type="arabicPeriod"/>
            </a:pPr>
            <a:endParaRPr lang="nl-NL" sz="22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4408F8-5BD7-9E34-52C3-B2BC357E91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856D5E-00A7-9332-0646-554AC13E681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65810758-B8C2-2A40-8D66-9B278AB7EFE9}" type="datetime3">
              <a:rPr lang="nl-NL" smtClean="0"/>
              <a:pPr>
                <a:defRPr/>
              </a:pPr>
              <a:t>25/11/22</a:t>
            </a:fld>
            <a:endParaRPr lang="en-US"/>
          </a:p>
        </p:txBody>
      </p:sp>
      <p:sp>
        <p:nvSpPr>
          <p:cNvPr id="6" name="Kubus 5">
            <a:extLst>
              <a:ext uri="{FF2B5EF4-FFF2-40B4-BE49-F238E27FC236}">
                <a16:creationId xmlns:a16="http://schemas.microsoft.com/office/drawing/2014/main" id="{8B15BC7A-58E2-2171-20FF-BF24A7BBCAAB}"/>
              </a:ext>
            </a:extLst>
          </p:cNvPr>
          <p:cNvSpPr/>
          <p:nvPr/>
        </p:nvSpPr>
        <p:spPr>
          <a:xfrm>
            <a:off x="7253361" y="521244"/>
            <a:ext cx="1317551" cy="390905"/>
          </a:xfrm>
          <a:prstGeom prst="cub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BD4AD053-961B-3C60-1F62-0E55218F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</p:spPr>
        <p:txBody>
          <a:bodyPr/>
          <a:lstStyle/>
          <a:p>
            <a:r>
              <a:rPr lang="nl-NL" dirty="0"/>
              <a:t>Landbouw met perspectief</a:t>
            </a:r>
          </a:p>
        </p:txBody>
      </p:sp>
    </p:spTree>
    <p:extLst>
      <p:ext uri="{BB962C8B-B14F-4D97-AF65-F5344CB8AC3E}">
        <p14:creationId xmlns:p14="http://schemas.microsoft.com/office/powerpoint/2010/main" val="71010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2AC74F8-3BF3-E3E7-1D40-E583FD67AE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088" y="1508852"/>
            <a:ext cx="8008937" cy="4827904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nl-NL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zien natuurinclusieve en/of kringlooplandbouw conform de Kadernota </a:t>
            </a:r>
            <a:r>
              <a:rPr lang="nl-NL" sz="1800" b="1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Agrifood</a:t>
            </a:r>
            <a:r>
              <a:rPr lang="nl-NL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2021-2030 als passend sociaaleconomisch toekomstperspectief voor de land- en tuinbouw</a:t>
            </a:r>
            <a:endParaRPr lang="nl-NL" sz="1800" b="1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endParaRPr lang="nl-NL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0950" indent="-285750">
              <a:lnSpc>
                <a:spcPct val="100000"/>
              </a:lnSpc>
              <a:buFont typeface="+mj-lt"/>
              <a:buAutoNum type="arabicPeriod"/>
            </a:pPr>
            <a:r>
              <a:rPr lang="nl-NL" sz="1800" u="sng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Dicht bij kwetsbare natuur (VHR) en wateren (KRW) </a:t>
            </a: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betekent dat: </a:t>
            </a:r>
          </a:p>
          <a:p>
            <a:pPr marL="891000" lvl="1" indent="-228600">
              <a:lnSpc>
                <a:spcPct val="100000"/>
              </a:lnSpc>
              <a:buFont typeface="+mj-lt"/>
              <a:buAutoNum type="alphaLcPeriod"/>
            </a:pP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voor grondgebonden bedrijven een gesloten kringloop van voer en mest op ‘eigen’ grond, weidegang en natuurinclusieve bedrijfsvoering met ruimte voor extra verdienmodellen</a:t>
            </a:r>
          </a:p>
          <a:p>
            <a:pPr marL="891000" lvl="1" indent="-228600">
              <a:lnSpc>
                <a:spcPct val="100000"/>
              </a:lnSpc>
              <a:buFont typeface="+mj-lt"/>
              <a:buAutoNum type="alphaLcPeriod"/>
            </a:pP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voor niet-grondgebonden bedrijven een gegarandeerde emissiereductie voor de hele bedrijfsvoering (van voer, stal, mest en management), circulair voer, </a:t>
            </a:r>
            <a:r>
              <a:rPr lang="nl-NL" sz="1800" dirty="0" err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mestverwaarding</a:t>
            </a: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ruimte voor extra verdienmodellen</a:t>
            </a:r>
          </a:p>
          <a:p>
            <a:pPr marL="662400" lvl="1" indent="0">
              <a:lnSpc>
                <a:spcPct val="100000"/>
              </a:lnSpc>
              <a:buNone/>
            </a:pPr>
            <a:endParaRPr lang="nl-NL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0950" indent="-285750">
              <a:lnSpc>
                <a:spcPct val="100000"/>
              </a:lnSpc>
              <a:buFont typeface="+mj-lt"/>
              <a:buAutoNum type="arabicPeriod"/>
            </a:pPr>
            <a:r>
              <a:rPr lang="nl-NL" sz="1800" u="sng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Voor de overige gebieden in Gelderland </a:t>
            </a: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betekent dat generieke inzet op emissiereductie en een bedrijfsvoering die in balans is met de eisen van de leefomgeving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7F1D14-C675-13F9-FD0D-5450DFEF40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F16C61-A0A4-9A39-84E6-FA3D3B325CE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A6C0C4DB-6220-4DF9-A5E5-9701492995DF}" type="datetime4">
              <a:rPr lang="nl-NL" smtClean="0"/>
              <a:t>25 november 2022</a:t>
            </a:fld>
            <a:endParaRPr lang="en-US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2B273E92-9545-55CE-4DC6-8611E69B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</p:spPr>
        <p:txBody>
          <a:bodyPr/>
          <a:lstStyle/>
          <a:p>
            <a:r>
              <a:rPr lang="nl-NL" dirty="0"/>
              <a:t>Landbouw met perspectief</a:t>
            </a:r>
          </a:p>
        </p:txBody>
      </p:sp>
      <p:sp>
        <p:nvSpPr>
          <p:cNvPr id="3" name="Kubus 2">
            <a:extLst>
              <a:ext uri="{FF2B5EF4-FFF2-40B4-BE49-F238E27FC236}">
                <a16:creationId xmlns:a16="http://schemas.microsoft.com/office/drawing/2014/main" id="{07B2CD58-5DF1-5D3E-B98F-D2855423B281}"/>
              </a:ext>
            </a:extLst>
          </p:cNvPr>
          <p:cNvSpPr/>
          <p:nvPr/>
        </p:nvSpPr>
        <p:spPr>
          <a:xfrm>
            <a:off x="7253361" y="521244"/>
            <a:ext cx="1317551" cy="390905"/>
          </a:xfrm>
          <a:prstGeom prst="cub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58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CBD056B-F0D8-0C26-31BA-D38E20D77E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088" y="1466982"/>
            <a:ext cx="8008937" cy="4897838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Instrumentenkoffer moet op orde zijn: </a:t>
            </a:r>
          </a:p>
          <a:p>
            <a:r>
              <a:rPr lang="nl-NL" sz="2000" dirty="0"/>
              <a:t>O.a. voor inschakelen adviseurs, hulp bij innovaties/investeringen, pakketten voor langjarig beheer, transitievergoedingen, bedrijfsaankoop. </a:t>
            </a:r>
          </a:p>
          <a:p>
            <a:r>
              <a:rPr lang="nl-NL" sz="2000" dirty="0"/>
              <a:t>Voor extensivering en weidegang ook extra grondinstrumenten nodig (zoals kavelruil, uitgifte in langjarige pacht).</a:t>
            </a:r>
          </a:p>
          <a:p>
            <a:r>
              <a:rPr lang="nl-NL" sz="2000" dirty="0"/>
              <a:t>Ook belangrijke verantwoordelijkheid van het rijk.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sz="2400" b="1" dirty="0"/>
              <a:t>Voor toekomstig verdienmodel:</a:t>
            </a:r>
          </a:p>
          <a:p>
            <a:r>
              <a:rPr lang="nl-NL" sz="2000" dirty="0"/>
              <a:t>Niet alleen overheidsvergoeding voor groene en blauwe diensten… </a:t>
            </a:r>
          </a:p>
          <a:p>
            <a:r>
              <a:rPr lang="nl-NL" sz="2000" dirty="0"/>
              <a:t>…Ook ruim beleid voor realiseren neveninkomsten, bijv. energie, zorg, recreatie, korte ketens.</a:t>
            </a:r>
          </a:p>
          <a:p>
            <a:r>
              <a:rPr lang="nl-NL" sz="2000" dirty="0"/>
              <a:t>Ook markt- en ketenpartijen moeten helpen om boer beter te betalen voor landbouwproducten (Landbouwakkoord)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D4804D-BC9F-F73E-FEEA-EB4291CDA0F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9D0430E-1A89-DC4A-B7E1-1314E7D2532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65810758-B8C2-2A40-8D66-9B278AB7EFE9}" type="datetime3">
              <a:rPr lang="nl-NL" smtClean="0"/>
              <a:pPr>
                <a:defRPr/>
              </a:pPr>
              <a:t>25/11/22</a:t>
            </a:fld>
            <a:endParaRPr lang="en-US"/>
          </a:p>
        </p:txBody>
      </p:sp>
      <p:sp>
        <p:nvSpPr>
          <p:cNvPr id="6" name="Kubus 5">
            <a:extLst>
              <a:ext uri="{FF2B5EF4-FFF2-40B4-BE49-F238E27FC236}">
                <a16:creationId xmlns:a16="http://schemas.microsoft.com/office/drawing/2014/main" id="{1F238EE1-7963-B78E-E263-8CA43055260F}"/>
              </a:ext>
            </a:extLst>
          </p:cNvPr>
          <p:cNvSpPr/>
          <p:nvPr/>
        </p:nvSpPr>
        <p:spPr>
          <a:xfrm>
            <a:off x="7253361" y="521244"/>
            <a:ext cx="1317551" cy="390905"/>
          </a:xfrm>
          <a:prstGeom prst="cub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FBB899AA-9AA4-0F70-E1FE-D1851F01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493180"/>
            <a:ext cx="8008937" cy="1143000"/>
          </a:xfrm>
        </p:spPr>
        <p:txBody>
          <a:bodyPr/>
          <a:lstStyle/>
          <a:p>
            <a:r>
              <a:rPr lang="nl-NL" dirty="0"/>
              <a:t>Landbouw met perspectief</a:t>
            </a:r>
          </a:p>
        </p:txBody>
      </p:sp>
    </p:spTree>
    <p:extLst>
      <p:ext uri="{BB962C8B-B14F-4D97-AF65-F5344CB8AC3E}">
        <p14:creationId xmlns:p14="http://schemas.microsoft.com/office/powerpoint/2010/main" val="285471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5A255D6-A367-3B59-642D-1A9279AFC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89EF299-5243-C6E9-4A55-221CEF676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613" y="875228"/>
            <a:ext cx="8334884" cy="973693"/>
          </a:xfrm>
        </p:spPr>
        <p:txBody>
          <a:bodyPr/>
          <a:lstStyle/>
          <a:p>
            <a:r>
              <a:rPr lang="nl-NL" sz="2800" i="1" dirty="0"/>
              <a:t>Samen werken aan vitaal Gelders landelijk gebied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1288A3-BDBF-DFDB-FDE8-52351F111F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C29A58-0D73-99A0-74B6-8755E0E3AF8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3541713" cy="365125"/>
          </a:xfrm>
        </p:spPr>
        <p:txBody>
          <a:bodyPr/>
          <a:lstStyle/>
          <a:p>
            <a:pPr>
              <a:defRPr/>
            </a:pPr>
            <a:r>
              <a:rPr lang="nl-NL" dirty="0"/>
              <a:t>Provincie Gelderland | </a:t>
            </a:r>
            <a:fld id="{C9133595-98FD-4612-B691-4F6BCD25893C}" type="datetime4">
              <a:rPr lang="nl-NL" smtClean="0"/>
              <a:t>25 november 2022</a:t>
            </a:fld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914F416-D985-0B61-7628-396A4BA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76" b="15697"/>
          <a:stretch/>
        </p:blipFill>
        <p:spPr>
          <a:xfrm>
            <a:off x="693346" y="1605981"/>
            <a:ext cx="6317054" cy="4450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54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8E4DFDCF-0D63-0455-8FDC-9DC40A22A69E}"/>
              </a:ext>
            </a:extLst>
          </p:cNvPr>
          <p:cNvSpPr txBox="1">
            <a:spLocks/>
          </p:cNvSpPr>
          <p:nvPr/>
        </p:nvSpPr>
        <p:spPr>
          <a:xfrm>
            <a:off x="628650" y="971074"/>
            <a:ext cx="7886700" cy="480536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700" b="1" dirty="0">
                <a:solidFill>
                  <a:schemeClr val="bg1"/>
                </a:solidFill>
                <a:latin typeface="+mn-lt"/>
              </a:rPr>
              <a:t>Onderlinge samenhang van plannen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C9C1D0C6-1FFD-7637-7B92-7226A8890FDE}"/>
              </a:ext>
            </a:extLst>
          </p:cNvPr>
          <p:cNvSpPr txBox="1"/>
          <p:nvPr/>
        </p:nvSpPr>
        <p:spPr>
          <a:xfrm>
            <a:off x="6553201" y="2553037"/>
            <a:ext cx="252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/>
              <a:t>Provinciaal programma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53BAC55-9998-B9F5-464B-E67144FB3B69}"/>
              </a:ext>
            </a:extLst>
          </p:cNvPr>
          <p:cNvSpPr txBox="1"/>
          <p:nvPr/>
        </p:nvSpPr>
        <p:spPr>
          <a:xfrm>
            <a:off x="6553201" y="375821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/>
              <a:t>Regionale Agenda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7C2F743-371E-FA6A-C5F6-51312E332E66}"/>
              </a:ext>
            </a:extLst>
          </p:cNvPr>
          <p:cNvSpPr txBox="1"/>
          <p:nvPr/>
        </p:nvSpPr>
        <p:spPr>
          <a:xfrm>
            <a:off x="6553201" y="495169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/>
              <a:t>Gebiedsprogramma</a:t>
            </a:r>
          </a:p>
        </p:txBody>
      </p:sp>
      <p:sp>
        <p:nvSpPr>
          <p:cNvPr id="2" name="Parallellogram 1">
            <a:extLst>
              <a:ext uri="{FF2B5EF4-FFF2-40B4-BE49-F238E27FC236}">
                <a16:creationId xmlns:a16="http://schemas.microsoft.com/office/drawing/2014/main" id="{1D0EB0A3-9E1A-49A3-A997-8EEED1E6BD71}"/>
              </a:ext>
            </a:extLst>
          </p:cNvPr>
          <p:cNvSpPr/>
          <p:nvPr/>
        </p:nvSpPr>
        <p:spPr>
          <a:xfrm>
            <a:off x="746760" y="2184806"/>
            <a:ext cx="5974080" cy="1013460"/>
          </a:xfrm>
          <a:prstGeom prst="parallelogram">
            <a:avLst>
              <a:gd name="adj" fmla="val 18227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" name="Parallellogram 2">
            <a:extLst>
              <a:ext uri="{FF2B5EF4-FFF2-40B4-BE49-F238E27FC236}">
                <a16:creationId xmlns:a16="http://schemas.microsoft.com/office/drawing/2014/main" id="{03EBCF1D-8B6A-D324-18BF-C4EEFA0A0A50}"/>
              </a:ext>
            </a:extLst>
          </p:cNvPr>
          <p:cNvSpPr/>
          <p:nvPr/>
        </p:nvSpPr>
        <p:spPr>
          <a:xfrm>
            <a:off x="2843244" y="3365885"/>
            <a:ext cx="3326920" cy="1013460"/>
          </a:xfrm>
          <a:prstGeom prst="parallelogram">
            <a:avLst>
              <a:gd name="adj" fmla="val 18227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5" name="Parallellogram 4">
            <a:extLst>
              <a:ext uri="{FF2B5EF4-FFF2-40B4-BE49-F238E27FC236}">
                <a16:creationId xmlns:a16="http://schemas.microsoft.com/office/drawing/2014/main" id="{96CEFFE9-334E-139F-1076-71D6AAF8CCF6}"/>
              </a:ext>
            </a:extLst>
          </p:cNvPr>
          <p:cNvSpPr/>
          <p:nvPr/>
        </p:nvSpPr>
        <p:spPr>
          <a:xfrm>
            <a:off x="1097280" y="3365885"/>
            <a:ext cx="3326920" cy="1013460"/>
          </a:xfrm>
          <a:prstGeom prst="parallelogram">
            <a:avLst>
              <a:gd name="adj" fmla="val 18227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6" name="Parallellogram 5">
            <a:extLst>
              <a:ext uri="{FF2B5EF4-FFF2-40B4-BE49-F238E27FC236}">
                <a16:creationId xmlns:a16="http://schemas.microsoft.com/office/drawing/2014/main" id="{FB6730E6-E8EC-8FE3-AB1E-00A31BA8CACC}"/>
              </a:ext>
            </a:extLst>
          </p:cNvPr>
          <p:cNvSpPr/>
          <p:nvPr/>
        </p:nvSpPr>
        <p:spPr>
          <a:xfrm>
            <a:off x="4128004" y="4580360"/>
            <a:ext cx="2042159" cy="313944"/>
          </a:xfrm>
          <a:prstGeom prst="parallelogram">
            <a:avLst>
              <a:gd name="adj" fmla="val 18227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Parallellogram 6">
            <a:extLst>
              <a:ext uri="{FF2B5EF4-FFF2-40B4-BE49-F238E27FC236}">
                <a16:creationId xmlns:a16="http://schemas.microsoft.com/office/drawing/2014/main" id="{133F5808-D4C1-30F1-091B-6DAFCAB6C65A}"/>
              </a:ext>
            </a:extLst>
          </p:cNvPr>
          <p:cNvSpPr/>
          <p:nvPr/>
        </p:nvSpPr>
        <p:spPr>
          <a:xfrm>
            <a:off x="3485623" y="4938348"/>
            <a:ext cx="2042159" cy="313944"/>
          </a:xfrm>
          <a:prstGeom prst="parallelogram">
            <a:avLst>
              <a:gd name="adj" fmla="val 18227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Parallellogram 7">
            <a:extLst>
              <a:ext uri="{FF2B5EF4-FFF2-40B4-BE49-F238E27FC236}">
                <a16:creationId xmlns:a16="http://schemas.microsoft.com/office/drawing/2014/main" id="{9A14AD45-397F-5A9D-FC8C-6050611E0242}"/>
              </a:ext>
            </a:extLst>
          </p:cNvPr>
          <p:cNvSpPr/>
          <p:nvPr/>
        </p:nvSpPr>
        <p:spPr>
          <a:xfrm>
            <a:off x="2843244" y="5296336"/>
            <a:ext cx="2042159" cy="313944"/>
          </a:xfrm>
          <a:prstGeom prst="parallelogram">
            <a:avLst>
              <a:gd name="adj" fmla="val 18227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690C079-8F36-745A-C6E6-38982F99D623}"/>
              </a:ext>
            </a:extLst>
          </p:cNvPr>
          <p:cNvCxnSpPr/>
          <p:nvPr/>
        </p:nvCxnSpPr>
        <p:spPr>
          <a:xfrm>
            <a:off x="6170163" y="3365885"/>
            <a:ext cx="0" cy="121447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181BC4B-EDC4-C201-4BB6-60BA72E27CD7}"/>
              </a:ext>
            </a:extLst>
          </p:cNvPr>
          <p:cNvCxnSpPr>
            <a:cxnSpLocks/>
          </p:cNvCxnSpPr>
          <p:nvPr/>
        </p:nvCxnSpPr>
        <p:spPr>
          <a:xfrm>
            <a:off x="4709160" y="4174106"/>
            <a:ext cx="0" cy="40625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9BB46BDF-BD6D-420D-0E90-07D1A7D70093}"/>
              </a:ext>
            </a:extLst>
          </p:cNvPr>
          <p:cNvCxnSpPr/>
          <p:nvPr/>
        </p:nvCxnSpPr>
        <p:spPr>
          <a:xfrm>
            <a:off x="2851847" y="4395804"/>
            <a:ext cx="0" cy="121447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01156909-AAC3-F881-8B52-AE27582AD473}"/>
              </a:ext>
            </a:extLst>
          </p:cNvPr>
          <p:cNvCxnSpPr/>
          <p:nvPr/>
        </p:nvCxnSpPr>
        <p:spPr>
          <a:xfrm>
            <a:off x="4320540" y="4379345"/>
            <a:ext cx="0" cy="121447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Pijl: omlaag 34">
            <a:extLst>
              <a:ext uri="{FF2B5EF4-FFF2-40B4-BE49-F238E27FC236}">
                <a16:creationId xmlns:a16="http://schemas.microsoft.com/office/drawing/2014/main" id="{08F0FA8E-3625-C02B-1062-0DF5A53F5E99}"/>
              </a:ext>
            </a:extLst>
          </p:cNvPr>
          <p:cNvSpPr/>
          <p:nvPr/>
        </p:nvSpPr>
        <p:spPr>
          <a:xfrm>
            <a:off x="2843243" y="3242311"/>
            <a:ext cx="304800" cy="480536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8" name="Pijl: omlaag 37">
            <a:extLst>
              <a:ext uri="{FF2B5EF4-FFF2-40B4-BE49-F238E27FC236}">
                <a16:creationId xmlns:a16="http://schemas.microsoft.com/office/drawing/2014/main" id="{0145CFEC-7A9C-EC4D-892A-D27B84577880}"/>
              </a:ext>
            </a:extLst>
          </p:cNvPr>
          <p:cNvSpPr/>
          <p:nvPr/>
        </p:nvSpPr>
        <p:spPr>
          <a:xfrm>
            <a:off x="4508019" y="3237500"/>
            <a:ext cx="304800" cy="480536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35827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AF94AF60-3FA0-410E-A181-4B5BB9ED5F5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46687" y="1930400"/>
            <a:ext cx="7461739" cy="4195763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73DC8A-7159-45A9-B2AB-2EB999AD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Gebiedsprocessen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A7A67E-2A7E-47F1-81B7-9FE851E770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22F6D0-1765-4F13-9378-84B59B9A012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65810758-B8C2-2A40-8D66-9B278AB7EFE9}" type="datetime3">
              <a:rPr lang="nl-NL" smtClean="0"/>
              <a:pPr>
                <a:defRPr/>
              </a:pPr>
              <a:t>25/11/22</a:t>
            </a:fld>
            <a:endParaRPr lang="en-US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F069BC0-5B02-4B83-8064-D818F226FD9B}"/>
              </a:ext>
            </a:extLst>
          </p:cNvPr>
          <p:cNvSpPr/>
          <p:nvPr/>
        </p:nvSpPr>
        <p:spPr>
          <a:xfrm rot="19894762">
            <a:off x="51958" y="2912428"/>
            <a:ext cx="5983717" cy="1571348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DA1DEDE-660B-4C67-9009-E6948724A07C}"/>
              </a:ext>
            </a:extLst>
          </p:cNvPr>
          <p:cNvSpPr txBox="1"/>
          <p:nvPr/>
        </p:nvSpPr>
        <p:spPr>
          <a:xfrm>
            <a:off x="310717" y="2772053"/>
            <a:ext cx="2086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rgbClr val="FF0000"/>
                </a:solidFill>
                <a:latin typeface="+mn-lt"/>
              </a:rPr>
              <a:t>Momenteel meerdere gebiedsprocessen in deze fase</a:t>
            </a:r>
          </a:p>
        </p:txBody>
      </p:sp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924EA814-0761-438C-A1C8-A2CCF1043611}"/>
              </a:ext>
            </a:extLst>
          </p:cNvPr>
          <p:cNvSpPr/>
          <p:nvPr/>
        </p:nvSpPr>
        <p:spPr>
          <a:xfrm>
            <a:off x="168676" y="2603377"/>
            <a:ext cx="2050742" cy="1003177"/>
          </a:xfrm>
          <a:prstGeom prst="wedgeEllipseCallout">
            <a:avLst>
              <a:gd name="adj1" fmla="val 60119"/>
              <a:gd name="adj2" fmla="val 4978"/>
            </a:avLst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962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AF94AF60-3FA0-410E-A181-4B5BB9ED5F5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46687" y="1930400"/>
            <a:ext cx="7461739" cy="4195763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73DC8A-7159-45A9-B2AB-2EB999AD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Vervolg gebiedsproces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A7A67E-2A7E-47F1-81B7-9FE851E770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07779-D8D7-3B4A-9FD2-C764F6A321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B143C"/>
                </a:solidFill>
                <a:effectLst/>
                <a:uLnTx/>
                <a:uFillTx/>
                <a:latin typeface="Georgia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3C"/>
              </a:solidFill>
              <a:effectLst/>
              <a:uLnTx/>
              <a:uFillTx/>
              <a:latin typeface="Georgia" charset="0"/>
              <a:ea typeface="MS PGothic" charset="0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22F6D0-1765-4F13-9378-84B59B9A012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1B143C"/>
                </a:solidFill>
                <a:effectLst/>
                <a:uLnTx/>
                <a:uFillTx/>
                <a:latin typeface="Georgia" charset="0"/>
                <a:ea typeface="MS PGothic" charset="0"/>
              </a:rPr>
              <a:t>Provincie Gelderland | </a:t>
            </a:r>
            <a:fld id="{65810758-B8C2-2A40-8D66-9B278AB7EFE9}" type="datetime3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1B143C"/>
                </a:solidFill>
                <a:effectLst/>
                <a:uLnTx/>
                <a:uFillTx/>
                <a:latin typeface="Georgia" charset="0"/>
                <a:ea typeface="MS PGothic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25/11/22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3C"/>
              </a:solidFill>
              <a:effectLst/>
              <a:uLnTx/>
              <a:uFillTx/>
              <a:latin typeface="Georgia" charset="0"/>
              <a:ea typeface="MS PGothic" charset="0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2945A1EA-E111-4507-9BA3-E78A70C2660C}"/>
              </a:ext>
            </a:extLst>
          </p:cNvPr>
          <p:cNvSpPr/>
          <p:nvPr/>
        </p:nvSpPr>
        <p:spPr>
          <a:xfrm rot="18381927">
            <a:off x="4344853" y="1412864"/>
            <a:ext cx="2013967" cy="3835778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A0BA838F-9FF2-4618-9455-0825534989DD}"/>
              </a:ext>
            </a:extLst>
          </p:cNvPr>
          <p:cNvGrpSpPr/>
          <p:nvPr/>
        </p:nvGrpSpPr>
        <p:grpSpPr>
          <a:xfrm>
            <a:off x="5770485" y="136525"/>
            <a:ext cx="3027285" cy="1923093"/>
            <a:chOff x="5770485" y="136525"/>
            <a:chExt cx="3027285" cy="1923093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884FFA9B-53F2-4154-8FB2-665202D8A843}"/>
                </a:ext>
              </a:extLst>
            </p:cNvPr>
            <p:cNvSpPr txBox="1"/>
            <p:nvPr/>
          </p:nvSpPr>
          <p:spPr>
            <a:xfrm>
              <a:off x="5850385" y="430311"/>
              <a:ext cx="2947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Inrichting- en </a:t>
              </a:r>
            </a:p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beheerplan voor gebied</a:t>
              </a:r>
            </a:p>
          </p:txBody>
        </p:sp>
        <p:sp>
          <p:nvSpPr>
            <p:cNvPr id="13" name="Tekstballon: ovaal 12">
              <a:extLst>
                <a:ext uri="{FF2B5EF4-FFF2-40B4-BE49-F238E27FC236}">
                  <a16:creationId xmlns:a16="http://schemas.microsoft.com/office/drawing/2014/main" id="{AC935EB2-D147-4728-A3C8-840AE7B60448}"/>
                </a:ext>
              </a:extLst>
            </p:cNvPr>
            <p:cNvSpPr/>
            <p:nvPr/>
          </p:nvSpPr>
          <p:spPr>
            <a:xfrm>
              <a:off x="5770485" y="136525"/>
              <a:ext cx="3027285" cy="1923093"/>
            </a:xfrm>
            <a:prstGeom prst="wedgeEllipseCallout">
              <a:avLst>
                <a:gd name="adj1" fmla="val -50229"/>
                <a:gd name="adj2" fmla="val 66063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438C027B-6F2F-4586-AF00-3F2215C8FEFE}"/>
                </a:ext>
              </a:extLst>
            </p:cNvPr>
            <p:cNvSpPr txBox="1"/>
            <p:nvPr/>
          </p:nvSpPr>
          <p:spPr>
            <a:xfrm>
              <a:off x="5904724" y="1166309"/>
              <a:ext cx="1387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Uitvoeringsplan </a:t>
              </a:r>
            </a:p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voor het gebied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2390E6F5-6DA8-4338-B86A-49786F7FB68F}"/>
                </a:ext>
              </a:extLst>
            </p:cNvPr>
            <p:cNvSpPr txBox="1"/>
            <p:nvPr/>
          </p:nvSpPr>
          <p:spPr>
            <a:xfrm>
              <a:off x="7284127" y="1162476"/>
              <a:ext cx="1387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Natuurinclusief</a:t>
              </a:r>
            </a:p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Bedrijfsplan</a:t>
              </a:r>
            </a:p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per boer</a:t>
              </a:r>
            </a:p>
          </p:txBody>
        </p:sp>
      </p:grp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1E624FFA-2347-4F0D-861D-E2F891700386}"/>
              </a:ext>
            </a:extLst>
          </p:cNvPr>
          <p:cNvCxnSpPr>
            <a:stCxn id="12" idx="2"/>
            <a:endCxn id="15" idx="0"/>
          </p:cNvCxnSpPr>
          <p:nvPr/>
        </p:nvCxnSpPr>
        <p:spPr>
          <a:xfrm flipH="1">
            <a:off x="6598580" y="891976"/>
            <a:ext cx="725498" cy="2743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8A0C18C9-789A-451E-87FA-A36FBA01E027}"/>
              </a:ext>
            </a:extLst>
          </p:cNvPr>
          <p:cNvCxnSpPr>
            <a:stCxn id="12" idx="2"/>
            <a:endCxn id="16" idx="0"/>
          </p:cNvCxnSpPr>
          <p:nvPr/>
        </p:nvCxnSpPr>
        <p:spPr>
          <a:xfrm>
            <a:off x="7324078" y="891976"/>
            <a:ext cx="653905" cy="270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al 21">
            <a:extLst>
              <a:ext uri="{FF2B5EF4-FFF2-40B4-BE49-F238E27FC236}">
                <a16:creationId xmlns:a16="http://schemas.microsoft.com/office/drawing/2014/main" id="{2B7BB7FD-D45A-4BAF-A1F1-C9EACFDD8F5C}"/>
              </a:ext>
            </a:extLst>
          </p:cNvPr>
          <p:cNvSpPr/>
          <p:nvPr/>
        </p:nvSpPr>
        <p:spPr>
          <a:xfrm>
            <a:off x="7247476" y="986971"/>
            <a:ext cx="1426835" cy="93944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AF94AF60-3FA0-410E-A181-4B5BB9ED5F5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46687" y="1930400"/>
            <a:ext cx="7461739" cy="4195763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E73DC8A-7159-45A9-B2AB-2EB999AD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Uitvoering op </a:t>
            </a:r>
            <a:br>
              <a:rPr lang="nl-NL"/>
            </a:br>
            <a:r>
              <a:rPr lang="nl-NL"/>
              <a:t>agrarisch bedrijf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A7A67E-2A7E-47F1-81B7-9FE851E770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07779-D8D7-3B4A-9FD2-C764F6A321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B143C"/>
                </a:solidFill>
                <a:effectLst/>
                <a:uLnTx/>
                <a:uFillTx/>
                <a:latin typeface="Georgia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3C"/>
              </a:solidFill>
              <a:effectLst/>
              <a:uLnTx/>
              <a:uFillTx/>
              <a:latin typeface="Georgia" charset="0"/>
              <a:ea typeface="MS PGothic" charset="0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22F6D0-1765-4F13-9378-84B59B9A012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1B143C"/>
                </a:solidFill>
                <a:effectLst/>
                <a:uLnTx/>
                <a:uFillTx/>
                <a:latin typeface="Georgia" charset="0"/>
                <a:ea typeface="MS PGothic" charset="0"/>
              </a:rPr>
              <a:t>Provincie Gelderland | </a:t>
            </a:r>
            <a:fld id="{65810758-B8C2-2A40-8D66-9B278AB7EFE9}" type="datetime3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1B143C"/>
                </a:solidFill>
                <a:effectLst/>
                <a:uLnTx/>
                <a:uFillTx/>
                <a:latin typeface="Georgia" charset="0"/>
                <a:ea typeface="MS PGothic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25/11/22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3C"/>
              </a:solidFill>
              <a:effectLst/>
              <a:uLnTx/>
              <a:uFillTx/>
              <a:latin typeface="Georgia" charset="0"/>
              <a:ea typeface="MS PGothic" charset="0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2945A1EA-E111-4507-9BA3-E78A70C2660C}"/>
              </a:ext>
            </a:extLst>
          </p:cNvPr>
          <p:cNvSpPr/>
          <p:nvPr/>
        </p:nvSpPr>
        <p:spPr>
          <a:xfrm rot="20116483">
            <a:off x="6394444" y="1748069"/>
            <a:ext cx="1941950" cy="218618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C2FC9308-1E2E-4F9D-843C-2C1747D54CFB}"/>
              </a:ext>
            </a:extLst>
          </p:cNvPr>
          <p:cNvGrpSpPr/>
          <p:nvPr/>
        </p:nvGrpSpPr>
        <p:grpSpPr>
          <a:xfrm>
            <a:off x="3923929" y="136526"/>
            <a:ext cx="5220071" cy="1687460"/>
            <a:chOff x="5060273" y="136526"/>
            <a:chExt cx="3974648" cy="1687460"/>
          </a:xfrm>
        </p:grpSpPr>
        <p:sp>
          <p:nvSpPr>
            <p:cNvPr id="13" name="Tekstballon: ovaal 12">
              <a:extLst>
                <a:ext uri="{FF2B5EF4-FFF2-40B4-BE49-F238E27FC236}">
                  <a16:creationId xmlns:a16="http://schemas.microsoft.com/office/drawing/2014/main" id="{AC935EB2-D147-4728-A3C8-840AE7B60448}"/>
                </a:ext>
              </a:extLst>
            </p:cNvPr>
            <p:cNvSpPr/>
            <p:nvPr/>
          </p:nvSpPr>
          <p:spPr>
            <a:xfrm>
              <a:off x="5060273" y="136526"/>
              <a:ext cx="3974648" cy="1683396"/>
            </a:xfrm>
            <a:prstGeom prst="wedgeEllipseCallout">
              <a:avLst>
                <a:gd name="adj1" fmla="val 8800"/>
                <a:gd name="adj2" fmla="val 61154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438C027B-6F2F-4586-AF00-3F2215C8FEFE}"/>
                </a:ext>
              </a:extLst>
            </p:cNvPr>
            <p:cNvSpPr txBox="1"/>
            <p:nvPr/>
          </p:nvSpPr>
          <p:spPr>
            <a:xfrm>
              <a:off x="6064617" y="1183873"/>
              <a:ext cx="1387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Regulier ANLb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2390E6F5-6DA8-4338-B86A-49786F7FB68F}"/>
                </a:ext>
              </a:extLst>
            </p:cNvPr>
            <p:cNvSpPr txBox="1"/>
            <p:nvPr/>
          </p:nvSpPr>
          <p:spPr>
            <a:xfrm>
              <a:off x="6026254" y="149031"/>
              <a:ext cx="1679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Natuurinclusief</a:t>
              </a:r>
            </a:p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Bedrijfsplan per boer</a:t>
              </a:r>
            </a:p>
          </p:txBody>
        </p:sp>
        <p:cxnSp>
          <p:nvCxnSpPr>
            <p:cNvPr id="19" name="Rechte verbindingslijn met pijl 18">
              <a:extLst>
                <a:ext uri="{FF2B5EF4-FFF2-40B4-BE49-F238E27FC236}">
                  <a16:creationId xmlns:a16="http://schemas.microsoft.com/office/drawing/2014/main" id="{1E624FFA-2347-4F0D-861D-E2F891700386}"/>
                </a:ext>
              </a:extLst>
            </p:cNvPr>
            <p:cNvCxnSpPr>
              <a:cxnSpLocks/>
              <a:stCxn id="20" idx="4"/>
              <a:endCxn id="15" idx="0"/>
            </p:cNvCxnSpPr>
            <p:nvPr/>
          </p:nvCxnSpPr>
          <p:spPr>
            <a:xfrm flipH="1">
              <a:off x="6758473" y="863124"/>
              <a:ext cx="107420" cy="3207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met pijl 20">
              <a:extLst>
                <a:ext uri="{FF2B5EF4-FFF2-40B4-BE49-F238E27FC236}">
                  <a16:creationId xmlns:a16="http://schemas.microsoft.com/office/drawing/2014/main" id="{8A0C18C9-789A-451E-87FA-A36FBA01E027}"/>
                </a:ext>
              </a:extLst>
            </p:cNvPr>
            <p:cNvCxnSpPr>
              <a:cxnSpLocks/>
              <a:stCxn id="20" idx="4"/>
              <a:endCxn id="14" idx="0"/>
            </p:cNvCxnSpPr>
            <p:nvPr/>
          </p:nvCxnSpPr>
          <p:spPr>
            <a:xfrm>
              <a:off x="6865893" y="863124"/>
              <a:ext cx="1076921" cy="12986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4214E1C8-0615-478F-BED6-81C7915B7520}"/>
                </a:ext>
              </a:extLst>
            </p:cNvPr>
            <p:cNvSpPr txBox="1"/>
            <p:nvPr/>
          </p:nvSpPr>
          <p:spPr>
            <a:xfrm>
              <a:off x="7046068" y="992989"/>
              <a:ext cx="17934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Langjarige beheer- en vergoedingsafspraken.</a:t>
              </a:r>
            </a:p>
            <a:p>
              <a:pPr algn="ctr"/>
              <a:r>
                <a:rPr lang="nl-NL" sz="1200">
                  <a:solidFill>
                    <a:srgbClr val="FF0000"/>
                  </a:solidFill>
                  <a:latin typeface="+mn-lt"/>
                </a:rPr>
                <a:t>Pakketten binnen CGBD</a:t>
              </a:r>
            </a:p>
          </p:txBody>
        </p:sp>
      </p:grpSp>
      <p:sp>
        <p:nvSpPr>
          <p:cNvPr id="20" name="Ovaal 19">
            <a:extLst>
              <a:ext uri="{FF2B5EF4-FFF2-40B4-BE49-F238E27FC236}">
                <a16:creationId xmlns:a16="http://schemas.microsoft.com/office/drawing/2014/main" id="{8ECE553F-F3D3-49C9-A8CB-6ECF729F55A2}"/>
              </a:ext>
            </a:extLst>
          </p:cNvPr>
          <p:cNvSpPr/>
          <p:nvPr/>
        </p:nvSpPr>
        <p:spPr>
          <a:xfrm>
            <a:off x="5510071" y="3820"/>
            <a:ext cx="1570508" cy="85930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D90DCC56-0C82-4C4D-A7BC-76D45D9FC3AB}"/>
              </a:ext>
            </a:extLst>
          </p:cNvPr>
          <p:cNvSpPr txBox="1"/>
          <p:nvPr/>
        </p:nvSpPr>
        <p:spPr>
          <a:xfrm>
            <a:off x="4063381" y="978224"/>
            <a:ext cx="1822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>
                <a:solidFill>
                  <a:srgbClr val="FF0000"/>
                </a:solidFill>
                <a:latin typeface="+mn-lt"/>
              </a:rPr>
              <a:t>(Eénmalige) doorvoering maatregelen</a:t>
            </a:r>
          </a:p>
        </p:txBody>
      </p: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16A1C615-C87A-4ED4-86E8-7B9D1F1F54B1}"/>
              </a:ext>
            </a:extLst>
          </p:cNvPr>
          <p:cNvCxnSpPr>
            <a:cxnSpLocks/>
            <a:stCxn id="20" idx="4"/>
            <a:endCxn id="25" idx="0"/>
          </p:cNvCxnSpPr>
          <p:nvPr/>
        </p:nvCxnSpPr>
        <p:spPr>
          <a:xfrm flipH="1">
            <a:off x="4974651" y="863124"/>
            <a:ext cx="1320674" cy="115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3F0DDD28-34DC-4629-87CB-F4889E986213}"/>
              </a:ext>
            </a:extLst>
          </p:cNvPr>
          <p:cNvCxnSpPr>
            <a:cxnSpLocks/>
          </p:cNvCxnSpPr>
          <p:nvPr/>
        </p:nvCxnSpPr>
        <p:spPr>
          <a:xfrm flipH="1" flipV="1">
            <a:off x="4994733" y="1551420"/>
            <a:ext cx="746204" cy="106038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>
            <a:extLst>
              <a:ext uri="{FF2B5EF4-FFF2-40B4-BE49-F238E27FC236}">
                <a16:creationId xmlns:a16="http://schemas.microsoft.com/office/drawing/2014/main" id="{62CD9FCE-F52A-456A-9D67-17FEE8F8FD13}"/>
              </a:ext>
            </a:extLst>
          </p:cNvPr>
          <p:cNvCxnSpPr>
            <a:cxnSpLocks/>
          </p:cNvCxnSpPr>
          <p:nvPr/>
        </p:nvCxnSpPr>
        <p:spPr>
          <a:xfrm flipH="1" flipV="1">
            <a:off x="5993788" y="1441500"/>
            <a:ext cx="1071728" cy="64076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8FC50334-E15C-4838-8D2C-9FC3154E4829}"/>
              </a:ext>
            </a:extLst>
          </p:cNvPr>
          <p:cNvCxnSpPr>
            <a:cxnSpLocks/>
          </p:cNvCxnSpPr>
          <p:nvPr/>
        </p:nvCxnSpPr>
        <p:spPr>
          <a:xfrm flipV="1">
            <a:off x="7218215" y="1541024"/>
            <a:ext cx="293733" cy="54058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al 51">
            <a:extLst>
              <a:ext uri="{FF2B5EF4-FFF2-40B4-BE49-F238E27FC236}">
                <a16:creationId xmlns:a16="http://schemas.microsoft.com/office/drawing/2014/main" id="{C78DC692-0F71-4449-9820-8CB76F01190B}"/>
              </a:ext>
            </a:extLst>
          </p:cNvPr>
          <p:cNvSpPr/>
          <p:nvPr/>
        </p:nvSpPr>
        <p:spPr>
          <a:xfrm>
            <a:off x="5511431" y="896755"/>
            <a:ext cx="3375991" cy="85930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207DE23C-875C-4D9E-B901-9C058B5D1006}"/>
              </a:ext>
            </a:extLst>
          </p:cNvPr>
          <p:cNvSpPr txBox="1"/>
          <p:nvPr/>
        </p:nvSpPr>
        <p:spPr>
          <a:xfrm>
            <a:off x="7201019" y="475038"/>
            <a:ext cx="182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Uitvoering bij collectieven</a:t>
            </a:r>
          </a:p>
        </p:txBody>
      </p:sp>
    </p:spTree>
    <p:extLst>
      <p:ext uri="{BB962C8B-B14F-4D97-AF65-F5344CB8AC3E}">
        <p14:creationId xmlns:p14="http://schemas.microsoft.com/office/powerpoint/2010/main" val="17281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D0707FF-79A9-6249-D36B-83744863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Governance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5B439A-2763-17ED-3E43-80EE5F4129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F361888-9F12-3E84-B4F2-96D5722EA0C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9A44CB4F-38A5-4829-A624-9743E31E6CC5}" type="datetime4">
              <a:rPr lang="nl-NL" smtClean="0"/>
              <a:t>25 november 2022</a:t>
            </a:fld>
            <a:endParaRPr lang="en-US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960E513-5782-424D-6CB0-E835E4A4CD2A}"/>
              </a:ext>
            </a:extLst>
          </p:cNvPr>
          <p:cNvSpPr txBox="1">
            <a:spLocks noGrp="1"/>
          </p:cNvSpPr>
          <p:nvPr>
            <p:ph sz="quarter" idx="14"/>
          </p:nvPr>
        </p:nvSpPr>
        <p:spPr>
          <a:xfrm>
            <a:off x="573088" y="1423666"/>
            <a:ext cx="8408180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b="1" dirty="0"/>
              <a:t>Opstellen en uitwerking GPLG voor 3 Gebieden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600" b="1" dirty="0"/>
          </a:p>
          <a:p>
            <a:pPr>
              <a:lnSpc>
                <a:spcPct val="100000"/>
              </a:lnSpc>
            </a:pPr>
            <a:r>
              <a:rPr lang="nl-NL" sz="1600" b="1" dirty="0"/>
              <a:t>Veluwe: </a:t>
            </a:r>
            <a:r>
              <a:rPr lang="nl-NL" sz="1600" dirty="0"/>
              <a:t>Overleg Veluwe-arrangement : 4 overheden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600" dirty="0"/>
              <a:t>	Bestuurlijk overleg + Opdrachtgeversoverleg + ambtelijk regieteam</a:t>
            </a:r>
          </a:p>
          <a:p>
            <a:pPr>
              <a:lnSpc>
                <a:spcPct val="100000"/>
              </a:lnSpc>
            </a:pPr>
            <a:r>
              <a:rPr lang="nl-NL" sz="1600" b="1" dirty="0"/>
              <a:t>Achterhoek</a:t>
            </a:r>
            <a:r>
              <a:rPr lang="nl-NL" sz="1600" dirty="0"/>
              <a:t>: Overleg Regiekamer GPLG Achterhoek : 4 overheden + landbouw + natuur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1600" dirty="0"/>
              <a:t>	Bestuurlijk overleg + Ambtelijk overleg</a:t>
            </a:r>
          </a:p>
          <a:p>
            <a:pPr>
              <a:lnSpc>
                <a:spcPct val="100000"/>
              </a:lnSpc>
            </a:pPr>
            <a:r>
              <a:rPr lang="nl-NL" sz="1600" b="1" dirty="0"/>
              <a:t>Rivierengebied</a:t>
            </a:r>
            <a:r>
              <a:rPr lang="nl-NL" sz="1600" dirty="0"/>
              <a:t> : in ontwikkeling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1600" b="1" dirty="0"/>
              <a:t>Thematafels : consultatie en afstemming met bestaande overlegstructuren</a:t>
            </a:r>
          </a:p>
          <a:p>
            <a:pPr>
              <a:lnSpc>
                <a:spcPct val="100000"/>
              </a:lnSpc>
            </a:pPr>
            <a:r>
              <a:rPr lang="nl-NL" sz="1600" u="sng" dirty="0"/>
              <a:t>Gelders landbouwcollectief </a:t>
            </a:r>
            <a:r>
              <a:rPr lang="nl-NL" sz="1600" dirty="0"/>
              <a:t>: bestuurlijk (Peter Drenth) met Gelderse landbouwvertegenwoordigers</a:t>
            </a:r>
          </a:p>
          <a:p>
            <a:pPr>
              <a:lnSpc>
                <a:spcPct val="100000"/>
              </a:lnSpc>
            </a:pPr>
            <a:r>
              <a:rPr lang="nl-NL" sz="1600" u="sng" dirty="0"/>
              <a:t>Ambtelijk sectoroverleg natuur-water-landbouw:</a:t>
            </a:r>
            <a:r>
              <a:rPr lang="nl-NL" sz="1600" dirty="0"/>
              <a:t> natuurorganisaties + waterschappen + 3 landbouwvertegenwoordigers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1600" b="1" dirty="0"/>
              <a:t>In 7 Regio’s:  Gemeenten, provincie, waterschap </a:t>
            </a:r>
            <a:r>
              <a:rPr lang="nl-NL" sz="1600" i="1" dirty="0"/>
              <a:t>(plaatje hierna)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sz="1600" dirty="0"/>
              <a:t>Reflectie en inbreng op concept Gebiedsprogramma en uitwerking GPLG</a:t>
            </a:r>
          </a:p>
          <a:p>
            <a:pPr marL="0" indent="0">
              <a:lnSpc>
                <a:spcPct val="100000"/>
              </a:lnSpc>
              <a:buNone/>
            </a:pPr>
            <a:endParaRPr lang="nl-NL" sz="1200" dirty="0"/>
          </a:p>
          <a:p>
            <a:pPr marL="0" indent="0">
              <a:lnSpc>
                <a:spcPct val="100000"/>
              </a:lnSpc>
              <a:buNone/>
            </a:pP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12187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kaart&#10;&#10;Automatisch gegenereerde beschrijving">
            <a:extLst>
              <a:ext uri="{FF2B5EF4-FFF2-40B4-BE49-F238E27FC236}">
                <a16:creationId xmlns:a16="http://schemas.microsoft.com/office/drawing/2014/main" id="{8CE15C7B-08A4-3BF2-29DD-B3A8B6A5FDE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306" y="1331118"/>
            <a:ext cx="6478946" cy="4591146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2A2C956-3588-FF9C-768D-3C902FBC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83" y="402337"/>
            <a:ext cx="8008937" cy="769698"/>
          </a:xfrm>
        </p:spPr>
        <p:txBody>
          <a:bodyPr/>
          <a:lstStyle/>
          <a:p>
            <a:pPr algn="ctr"/>
            <a:r>
              <a:rPr lang="nl-NL" sz="3600" dirty="0"/>
              <a:t>Samenwerken in de regio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87CDA2-F9F0-228A-BD4A-AB4915D7D4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B15CA8-D880-2FAF-B3F8-D9326E1F75F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1 sep 2022 | GS-BOGW</a:t>
            </a:r>
            <a:endParaRPr lang="en-US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42EB5F9F-BF70-3FBD-5E73-9C2E0C32AC1F}"/>
              </a:ext>
            </a:extLst>
          </p:cNvPr>
          <p:cNvGrpSpPr/>
          <p:nvPr/>
        </p:nvGrpSpPr>
        <p:grpSpPr>
          <a:xfrm>
            <a:off x="611383" y="1520699"/>
            <a:ext cx="3120849" cy="2700232"/>
            <a:chOff x="536751" y="3551205"/>
            <a:chExt cx="3120849" cy="2700232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E770E3D3-AD4E-78A4-8C69-A0DE4EDC46C6}"/>
                </a:ext>
              </a:extLst>
            </p:cNvPr>
            <p:cNvGrpSpPr/>
            <p:nvPr/>
          </p:nvGrpSpPr>
          <p:grpSpPr>
            <a:xfrm>
              <a:off x="536751" y="3939327"/>
              <a:ext cx="2867986" cy="264814"/>
              <a:chOff x="1145345" y="2142071"/>
              <a:chExt cx="3446319" cy="313145"/>
            </a:xfrm>
          </p:grpSpPr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C08D99C5-F5C0-E043-1228-ED8C78C3DC4A}"/>
                  </a:ext>
                </a:extLst>
              </p:cNvPr>
              <p:cNvSpPr txBox="1"/>
              <p:nvPr/>
            </p:nvSpPr>
            <p:spPr>
              <a:xfrm>
                <a:off x="1460917" y="2145860"/>
                <a:ext cx="3130747" cy="3093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nl-NL" sz="1100" dirty="0">
                    <a:effectLst/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Ermelo Harderwijk Zeewolde (EHS) </a:t>
                </a: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2DD19F60-FF10-BB91-0878-C36206F63F79}"/>
                  </a:ext>
                </a:extLst>
              </p:cNvPr>
              <p:cNvSpPr/>
              <p:nvPr/>
            </p:nvSpPr>
            <p:spPr>
              <a:xfrm>
                <a:off x="1145345" y="2142071"/>
                <a:ext cx="252357" cy="263687"/>
              </a:xfrm>
              <a:prstGeom prst="rect">
                <a:avLst/>
              </a:prstGeom>
              <a:solidFill>
                <a:srgbClr val="F14E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100" dirty="0"/>
              </a:p>
            </p:txBody>
          </p:sp>
        </p:grpSp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24CD30A8-996E-640F-55F2-77CD02FC6C7B}"/>
                </a:ext>
              </a:extLst>
            </p:cNvPr>
            <p:cNvGrpSpPr/>
            <p:nvPr/>
          </p:nvGrpSpPr>
          <p:grpSpPr>
            <a:xfrm>
              <a:off x="536751" y="3551205"/>
              <a:ext cx="2658794" cy="226507"/>
              <a:chOff x="1145345" y="1753950"/>
              <a:chExt cx="3194943" cy="267847"/>
            </a:xfrm>
          </p:grpSpPr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8DCF9F9C-A651-0794-C5FC-10FF0D9B218F}"/>
                  </a:ext>
                </a:extLst>
              </p:cNvPr>
              <p:cNvSpPr txBox="1"/>
              <p:nvPr/>
            </p:nvSpPr>
            <p:spPr>
              <a:xfrm>
                <a:off x="1460917" y="1753950"/>
                <a:ext cx="287937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nl-NL" sz="1100" dirty="0">
                    <a:effectLst/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Kop van Veluwe/Zwolle</a:t>
                </a: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9BC5F171-397B-3ABF-44AC-2619741813D4}"/>
                  </a:ext>
                </a:extLst>
              </p:cNvPr>
              <p:cNvSpPr/>
              <p:nvPr/>
            </p:nvSpPr>
            <p:spPr>
              <a:xfrm>
                <a:off x="1145345" y="1758110"/>
                <a:ext cx="252357" cy="263687"/>
              </a:xfrm>
              <a:prstGeom prst="rect">
                <a:avLst/>
              </a:prstGeom>
              <a:solidFill>
                <a:srgbClr val="ED1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100" dirty="0"/>
              </a:p>
            </p:txBody>
          </p: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00D9C1DE-DA02-FD6A-7F7C-AAC320E81AB4}"/>
                </a:ext>
              </a:extLst>
            </p:cNvPr>
            <p:cNvGrpSpPr/>
            <p:nvPr/>
          </p:nvGrpSpPr>
          <p:grpSpPr>
            <a:xfrm>
              <a:off x="542293" y="5624514"/>
              <a:ext cx="2658794" cy="251216"/>
              <a:chOff x="1145345" y="2541482"/>
              <a:chExt cx="3194943" cy="297066"/>
            </a:xfrm>
          </p:grpSpPr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BE212E2E-1BD2-E743-B9D3-635256EAAB0C}"/>
                  </a:ext>
                </a:extLst>
              </p:cNvPr>
              <p:cNvSpPr txBox="1"/>
              <p:nvPr/>
            </p:nvSpPr>
            <p:spPr>
              <a:xfrm>
                <a:off x="1460917" y="2541482"/>
                <a:ext cx="287937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nl-NL" sz="1100" dirty="0">
                    <a:effectLst/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Foodvalley</a:t>
                </a: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CAE593AF-17F7-7027-3BD4-D42E3FDDBEE2}"/>
                  </a:ext>
                </a:extLst>
              </p:cNvPr>
              <p:cNvSpPr/>
              <p:nvPr/>
            </p:nvSpPr>
            <p:spPr>
              <a:xfrm>
                <a:off x="1145345" y="2574861"/>
                <a:ext cx="252357" cy="263687"/>
              </a:xfrm>
              <a:prstGeom prst="rect">
                <a:avLst/>
              </a:prstGeom>
              <a:solidFill>
                <a:srgbClr val="FFFF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100" dirty="0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347FB527-E8F4-137C-0E75-72E0C680938D}"/>
                </a:ext>
              </a:extLst>
            </p:cNvPr>
            <p:cNvGrpSpPr/>
            <p:nvPr/>
          </p:nvGrpSpPr>
          <p:grpSpPr>
            <a:xfrm>
              <a:off x="536751" y="4791306"/>
              <a:ext cx="2658794" cy="226506"/>
              <a:chOff x="1145345" y="2994051"/>
              <a:chExt cx="3194943" cy="267846"/>
            </a:xfrm>
          </p:grpSpPr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94818352-07CC-676D-3F38-6B8D810CACC5}"/>
                  </a:ext>
                </a:extLst>
              </p:cNvPr>
              <p:cNvSpPr txBox="1"/>
              <p:nvPr/>
            </p:nvSpPr>
            <p:spPr>
              <a:xfrm>
                <a:off x="1460917" y="2994051"/>
                <a:ext cx="287937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nl-NL" sz="1100" dirty="0">
                    <a:effectLst/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FruitDelta</a:t>
                </a:r>
                <a:r>
                  <a:rPr lang="nl-NL" sz="1100" dirty="0"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/</a:t>
                </a:r>
                <a:r>
                  <a:rPr lang="nl-NL" sz="1100" dirty="0">
                    <a:effectLst/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Rivierenland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E77CB10E-E4F0-212F-10BB-26936ADBF106}"/>
                  </a:ext>
                </a:extLst>
              </p:cNvPr>
              <p:cNvSpPr/>
              <p:nvPr/>
            </p:nvSpPr>
            <p:spPr>
              <a:xfrm>
                <a:off x="1145345" y="2998210"/>
                <a:ext cx="252357" cy="263687"/>
              </a:xfrm>
              <a:prstGeom prst="rect">
                <a:avLst/>
              </a:prstGeom>
              <a:solidFill>
                <a:srgbClr val="A3D6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100" dirty="0"/>
              </a:p>
            </p:txBody>
          </p:sp>
        </p:grp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E793AAF1-6E56-2A28-7273-3494FF0CC5AF}"/>
                </a:ext>
              </a:extLst>
            </p:cNvPr>
            <p:cNvGrpSpPr/>
            <p:nvPr/>
          </p:nvGrpSpPr>
          <p:grpSpPr>
            <a:xfrm>
              <a:off x="536751" y="5206675"/>
              <a:ext cx="2658794" cy="261610"/>
              <a:chOff x="1145345" y="3409419"/>
              <a:chExt cx="3194943" cy="309357"/>
            </a:xfrm>
          </p:grpSpPr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41CECD91-5962-1FD6-E657-2E9AF6427476}"/>
                  </a:ext>
                </a:extLst>
              </p:cNvPr>
              <p:cNvSpPr txBox="1"/>
              <p:nvPr/>
            </p:nvSpPr>
            <p:spPr>
              <a:xfrm>
                <a:off x="1460917" y="3409419"/>
                <a:ext cx="2879371" cy="309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nl-NL" sz="1100" dirty="0">
                    <a:effectLst/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Groene Metropool (GMR)</a:t>
                </a: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C53C86FA-FEF9-C081-FB1A-FA4213C1C18D}"/>
                  </a:ext>
                </a:extLst>
              </p:cNvPr>
              <p:cNvSpPr/>
              <p:nvPr/>
            </p:nvSpPr>
            <p:spPr>
              <a:xfrm>
                <a:off x="1145345" y="3421559"/>
                <a:ext cx="252357" cy="263687"/>
              </a:xfrm>
              <a:prstGeom prst="rect">
                <a:avLst/>
              </a:prstGeom>
              <a:solidFill>
                <a:srgbClr val="2585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100" dirty="0"/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43158947-4DB2-3D56-010D-49559FE8F852}"/>
                </a:ext>
              </a:extLst>
            </p:cNvPr>
            <p:cNvGrpSpPr/>
            <p:nvPr/>
          </p:nvGrpSpPr>
          <p:grpSpPr>
            <a:xfrm>
              <a:off x="542292" y="4332988"/>
              <a:ext cx="3115308" cy="251236"/>
              <a:chOff x="1145345" y="3803944"/>
              <a:chExt cx="3743514" cy="297090"/>
            </a:xfrm>
          </p:grpSpPr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12B5877B-7D2B-FBD7-6C60-F0CFD152EF65}"/>
                  </a:ext>
                </a:extLst>
              </p:cNvPr>
              <p:cNvSpPr txBox="1"/>
              <p:nvPr/>
            </p:nvSpPr>
            <p:spPr>
              <a:xfrm>
                <a:off x="1460917" y="3803944"/>
                <a:ext cx="342794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nl-NL" sz="1100" dirty="0">
                    <a:effectLst/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Cleantechregio/Stedendriehoek</a:t>
                </a: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7BF14B3C-DF93-5717-0EDF-2A3FE36AA321}"/>
                  </a:ext>
                </a:extLst>
              </p:cNvPr>
              <p:cNvSpPr/>
              <p:nvPr/>
            </p:nvSpPr>
            <p:spPr>
              <a:xfrm>
                <a:off x="1145345" y="3837347"/>
                <a:ext cx="252357" cy="263687"/>
              </a:xfrm>
              <a:prstGeom prst="rect">
                <a:avLst/>
              </a:prstGeom>
              <a:solidFill>
                <a:srgbClr val="6FD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100" dirty="0"/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20C3D41-829D-D9BF-2E3B-3C7DD525001F}"/>
                </a:ext>
              </a:extLst>
            </p:cNvPr>
            <p:cNvGrpSpPr/>
            <p:nvPr/>
          </p:nvGrpSpPr>
          <p:grpSpPr>
            <a:xfrm>
              <a:off x="536751" y="5989827"/>
              <a:ext cx="3115309" cy="261610"/>
              <a:chOff x="1150886" y="4215026"/>
              <a:chExt cx="3743515" cy="309357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9A1D4909-77AA-CA43-7DA7-7C55A37D467B}"/>
                  </a:ext>
                </a:extLst>
              </p:cNvPr>
              <p:cNvSpPr txBox="1"/>
              <p:nvPr/>
            </p:nvSpPr>
            <p:spPr>
              <a:xfrm>
                <a:off x="1466459" y="4215026"/>
                <a:ext cx="342794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nl-NL" sz="1100" dirty="0">
                    <a:effectLst/>
                    <a:latin typeface="Georgia" panose="02040502050405020303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Achterhoek</a:t>
                </a:r>
              </a:p>
            </p:txBody>
          </p:sp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A441CC62-2049-0B5D-5FE5-35FDCD4D8FEF}"/>
                  </a:ext>
                </a:extLst>
              </p:cNvPr>
              <p:cNvSpPr/>
              <p:nvPr/>
            </p:nvSpPr>
            <p:spPr>
              <a:xfrm>
                <a:off x="1150886" y="4260696"/>
                <a:ext cx="252357" cy="263687"/>
              </a:xfrm>
              <a:prstGeom prst="rect">
                <a:avLst/>
              </a:prstGeom>
              <a:solidFill>
                <a:srgbClr val="3193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4803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3B3BB2-C888-9BF1-B90D-ED1840051A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858E69-78C8-6160-831A-412667B66FC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9A44CB4F-38A5-4829-A624-9743E31E6CC5}" type="datetime4">
              <a:rPr lang="nl-NL" smtClean="0"/>
              <a:t>25 november 2022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9C23491-3226-8E9C-8782-DA57F3597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758"/>
            <a:ext cx="9144000" cy="55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08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948B989-4265-8C40-0175-242757ABB8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1975" y="1416050"/>
            <a:ext cx="8008937" cy="4641850"/>
          </a:xfrm>
        </p:spPr>
        <p:txBody>
          <a:bodyPr/>
          <a:lstStyle/>
          <a:p>
            <a:pPr marL="0" indent="0">
              <a:buNone/>
            </a:pPr>
            <a:r>
              <a:rPr lang="nl-NL" sz="2000" b="0" i="0" dirty="0">
                <a:solidFill>
                  <a:srgbClr val="1B143C"/>
                </a:solidFill>
                <a:effectLst/>
                <a:latin typeface="+mn-lt"/>
              </a:rPr>
              <a:t>Bij vragen over vergunningen, subsidies, uw leefomgeving en/of provinciaal beleid kunt u terecht bij het </a:t>
            </a:r>
            <a:r>
              <a:rPr lang="nl-NL" sz="2000" b="0" i="0" u="sng" dirty="0" err="1">
                <a:solidFill>
                  <a:srgbClr val="1B143C"/>
                </a:solidFill>
                <a:effectLst/>
                <a:latin typeface="+mn-lt"/>
              </a:rPr>
              <a:t>Provincieloket</a:t>
            </a:r>
            <a:r>
              <a:rPr lang="nl-NL" sz="2000" b="0" i="0" dirty="0">
                <a:solidFill>
                  <a:srgbClr val="1B143C"/>
                </a:solidFill>
                <a:effectLst/>
                <a:latin typeface="+mn-lt"/>
              </a:rPr>
              <a:t>. </a:t>
            </a:r>
          </a:p>
          <a:p>
            <a:pPr marL="0" indent="0">
              <a:buNone/>
            </a:pPr>
            <a:endParaRPr lang="nl-NL" sz="2000" dirty="0">
              <a:solidFill>
                <a:srgbClr val="1B143C"/>
              </a:solidFill>
              <a:latin typeface="+mn-lt"/>
            </a:endParaRPr>
          </a:p>
          <a:p>
            <a:r>
              <a:rPr lang="nl-NL" sz="2000" b="0" i="0" dirty="0">
                <a:solidFill>
                  <a:srgbClr val="1B143C"/>
                </a:solidFill>
                <a:effectLst/>
                <a:latin typeface="+mn-lt"/>
              </a:rPr>
              <a:t>Via het vragenformulier op de website: </a:t>
            </a:r>
            <a:r>
              <a:rPr lang="nl-NL" sz="2000" b="0" i="0" dirty="0">
                <a:solidFill>
                  <a:srgbClr val="1B143C"/>
                </a:solidFill>
                <a:effectLst/>
                <a:latin typeface="+mn-lt"/>
                <a:hlinkClick r:id="rId2"/>
              </a:rPr>
              <a:t>www.gelderland.nl</a:t>
            </a:r>
            <a:r>
              <a:rPr lang="nl-NL" sz="2000" b="0" i="0" dirty="0">
                <a:solidFill>
                  <a:srgbClr val="1B143C"/>
                </a:solidFill>
                <a:effectLst/>
                <a:latin typeface="+mn-lt"/>
              </a:rPr>
              <a:t> -&gt; contact. </a:t>
            </a:r>
          </a:p>
          <a:p>
            <a:endParaRPr lang="nl-NL" sz="2000" dirty="0">
              <a:solidFill>
                <a:srgbClr val="1B143C"/>
              </a:solidFill>
              <a:latin typeface="+mn-lt"/>
            </a:endParaRPr>
          </a:p>
          <a:p>
            <a:r>
              <a:rPr lang="nl-NL" sz="2000" b="0" i="0" dirty="0">
                <a:solidFill>
                  <a:srgbClr val="1B143C"/>
                </a:solidFill>
                <a:effectLst/>
                <a:latin typeface="+mn-lt"/>
              </a:rPr>
              <a:t>Of tijdens kantoortijden telefonisch via:  026 359 99 99.</a:t>
            </a:r>
          </a:p>
          <a:p>
            <a:pPr marL="0" indent="0">
              <a:buNone/>
            </a:pPr>
            <a:endParaRPr lang="nl-NL" sz="2000" dirty="0">
              <a:solidFill>
                <a:srgbClr val="1B143C"/>
              </a:solidFill>
              <a:latin typeface="+mn-lt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1B143C"/>
                </a:solidFill>
                <a:latin typeface="+mn-lt"/>
              </a:rPr>
              <a:t>Nieuwsbrief Agrifood ontvangen?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1B143C"/>
                </a:solidFill>
                <a:latin typeface="+mn-lt"/>
              </a:rPr>
              <a:t>Meld u aan via agrifood@gelderland.nl</a:t>
            </a:r>
            <a:endParaRPr lang="nl-NL" sz="2000" dirty="0">
              <a:latin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1EDF0EE-C8AA-BA63-85E5-CEBE2ED8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0D4E8C-45B7-FB61-11DE-6C9A7A1D8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D2CBF8-EE3A-D5B0-8129-EF1EF9297C0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9A44CB4F-38A5-4829-A624-9743E31E6CC5}" type="datetime4">
              <a:rPr lang="nl-NL" smtClean="0"/>
              <a:t>25 november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00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CF4DD2C-B62D-F496-5E84-AA5A740D1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076" y="585493"/>
            <a:ext cx="7067550" cy="1464283"/>
          </a:xfrm>
        </p:spPr>
        <p:txBody>
          <a:bodyPr/>
          <a:lstStyle/>
          <a:p>
            <a:r>
              <a:rPr lang="nl-NL" sz="4000" dirty="0"/>
              <a:t>CDA West Maas en Waal</a:t>
            </a:r>
            <a:br>
              <a:rPr lang="nl-NL" sz="4000" dirty="0"/>
            </a:br>
            <a:r>
              <a:rPr lang="nl-NL" sz="4000" dirty="0"/>
              <a:t> 29 november 2022</a:t>
            </a:r>
            <a:br>
              <a:rPr lang="nl-NL" sz="4000" dirty="0"/>
            </a:br>
            <a:endParaRPr lang="nl-NL" sz="40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5B5971F-56C7-DAC6-93AC-CE91EB3B891E}"/>
              </a:ext>
            </a:extLst>
          </p:cNvPr>
          <p:cNvSpPr txBox="1"/>
          <p:nvPr/>
        </p:nvSpPr>
        <p:spPr>
          <a:xfrm>
            <a:off x="876300" y="4839089"/>
            <a:ext cx="461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b="1" i="0" dirty="0">
              <a:solidFill>
                <a:schemeClr val="bg1"/>
              </a:solidFill>
              <a:effectLst/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7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B8059B60-B7FD-941F-4227-AEEEE4BF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0" y="493180"/>
            <a:ext cx="8243074" cy="653695"/>
          </a:xfrm>
        </p:spPr>
        <p:txBody>
          <a:bodyPr/>
          <a:lstStyle/>
          <a:p>
            <a:r>
              <a:rPr lang="nl-NL" sz="3600" dirty="0"/>
              <a:t>Perspectief voor vitaal landelijk gebied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15E2364-82A4-DE48-9B47-8D308C858E7C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6"/>
          </p:nvPr>
        </p:nvSpPr>
        <p:spPr>
          <a:xfrm>
            <a:off x="573088" y="6356350"/>
            <a:ext cx="3541712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Provincie Gelderland | </a:t>
            </a:r>
            <a:fld id="{2BE5F5D7-35F2-8045-9A03-8A17244D71DA}" type="datetime3">
              <a:rPr lang="nl-NL" smtClean="0"/>
              <a:pPr>
                <a:spcAft>
                  <a:spcPts val="600"/>
                </a:spcAft>
                <a:defRPr/>
              </a:pPr>
              <a:t>25/11/22</a:t>
            </a:fld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D9DD8D5-ADF6-010D-66CF-0E9D67BBE950}"/>
              </a:ext>
            </a:extLst>
          </p:cNvPr>
          <p:cNvSpPr txBox="1"/>
          <p:nvPr/>
        </p:nvSpPr>
        <p:spPr>
          <a:xfrm>
            <a:off x="624152" y="1159678"/>
            <a:ext cx="82430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0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Breed</a:t>
            </a:r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wonen, werken en recreëren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duurzame land- en tuinbouw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gezonde natuurgebieden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groene industrie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schoon en voldoende water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voorbereid op klimaatverandering</a:t>
            </a:r>
            <a:endParaRPr lang="nl-NL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nl-NL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 b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Randvoorwaarden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20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Kenmerken en identiteit van Gelderse gebieden centraal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2000" dirty="0">
                <a:latin typeface="+mn-lt"/>
              </a:rPr>
              <a:t>Uitgaan van eigen kracht</a:t>
            </a:r>
            <a:endParaRPr lang="nl-NL" sz="2000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Water en bodem sturend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Gezonde en robuuste natuurgebieden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000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b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Bouwstenen voor regionale gebiedsuitwerking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Landbouw, stikstof, natuur, water, klimaat </a:t>
            </a:r>
          </a:p>
        </p:txBody>
      </p:sp>
      <p:sp>
        <p:nvSpPr>
          <p:cNvPr id="8" name="Kubus 7">
            <a:extLst>
              <a:ext uri="{FF2B5EF4-FFF2-40B4-BE49-F238E27FC236}">
                <a16:creationId xmlns:a16="http://schemas.microsoft.com/office/drawing/2014/main" id="{E4E2E4C3-1A77-73CA-075D-96467A150942}"/>
              </a:ext>
            </a:extLst>
          </p:cNvPr>
          <p:cNvSpPr/>
          <p:nvPr/>
        </p:nvSpPr>
        <p:spPr>
          <a:xfrm>
            <a:off x="5826190" y="6259454"/>
            <a:ext cx="1317551" cy="390905"/>
          </a:xfrm>
          <a:prstGeom prst="cub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Kubus 8">
            <a:extLst>
              <a:ext uri="{FF2B5EF4-FFF2-40B4-BE49-F238E27FC236}">
                <a16:creationId xmlns:a16="http://schemas.microsoft.com/office/drawing/2014/main" id="{777591D1-2240-6B6C-DA6D-1DD6FF2C5A1C}"/>
              </a:ext>
            </a:extLst>
          </p:cNvPr>
          <p:cNvSpPr/>
          <p:nvPr/>
        </p:nvSpPr>
        <p:spPr>
          <a:xfrm>
            <a:off x="7077783" y="6267879"/>
            <a:ext cx="1317551" cy="390905"/>
          </a:xfrm>
          <a:prstGeom prst="cub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Kubus 9">
            <a:extLst>
              <a:ext uri="{FF2B5EF4-FFF2-40B4-BE49-F238E27FC236}">
                <a16:creationId xmlns:a16="http://schemas.microsoft.com/office/drawing/2014/main" id="{54A927E7-6877-8AE7-CB02-97FD95488C6A}"/>
              </a:ext>
            </a:extLst>
          </p:cNvPr>
          <p:cNvSpPr/>
          <p:nvPr/>
        </p:nvSpPr>
        <p:spPr>
          <a:xfrm>
            <a:off x="6474438" y="5957855"/>
            <a:ext cx="1317551" cy="390905"/>
          </a:xfrm>
          <a:prstGeom prst="cub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85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2AC74F8-3BF3-E3E7-1D40-E583FD67AE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088" y="1331118"/>
            <a:ext cx="8008937" cy="4712843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ruimtelijke keuzes voor </a:t>
            </a:r>
            <a:r>
              <a:rPr lang="nl-NL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landbouw, natuur, water en klimaat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nl-NL" sz="1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wegen we in samenhang met de andere grote opgaven zoals: 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Energietransitie (RES/GEIS)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nl-NL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erstedelijking en leefbaarheid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nl-NL" sz="1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ezonde en veilige leefomgeving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nl-NL" sz="1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F8F52E-4D59-B07F-107A-850081AF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Ruimtelijke samenhang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7F1D14-C675-13F9-FD0D-5450DFEF40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F16C61-A0A4-9A39-84E6-FA3D3B325CE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ACD77DC2-90B8-4507-BDAB-8CAD48F42771}" type="datetime4">
              <a:rPr lang="nl-NL" smtClean="0"/>
              <a:t>25 november 2022</a:t>
            </a:fld>
            <a:endParaRPr lang="en-US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E57ECA0-1F6D-CD8F-2DDA-3E3AA49EB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01194"/>
            <a:ext cx="5897577" cy="325515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45F7E60-11C8-8E3E-0006-90AAACFFF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00" b="12360"/>
          <a:stretch/>
        </p:blipFill>
        <p:spPr>
          <a:xfrm>
            <a:off x="5279129" y="3429000"/>
            <a:ext cx="3705401" cy="19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0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5A8196E-50BC-2408-3E95-65A9D79F1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5" b="9450"/>
          <a:stretch/>
        </p:blipFill>
        <p:spPr>
          <a:xfrm>
            <a:off x="266366" y="1072771"/>
            <a:ext cx="8781950" cy="56738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51146B-DE2B-C521-EBF5-10809F23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25" y="444748"/>
            <a:ext cx="7731125" cy="1043089"/>
          </a:xfrm>
        </p:spPr>
        <p:txBody>
          <a:bodyPr>
            <a:normAutofit/>
          </a:bodyPr>
          <a:lstStyle/>
          <a:p>
            <a:pPr algn="ctr"/>
            <a:r>
              <a:rPr lang="nl-NL" sz="3200" dirty="0">
                <a:solidFill>
                  <a:schemeClr val="accent1">
                    <a:lumMod val="75000"/>
                  </a:schemeClr>
                </a:solidFill>
              </a:rPr>
              <a:t>Nationaal Programma Landelijk Gebied</a:t>
            </a:r>
          </a:p>
        </p:txBody>
      </p:sp>
      <p:graphicFrame>
        <p:nvGraphicFramePr>
          <p:cNvPr id="11" name="Tekstvak 33">
            <a:extLst>
              <a:ext uri="{FF2B5EF4-FFF2-40B4-BE49-F238E27FC236}">
                <a16:creationId xmlns:a16="http://schemas.microsoft.com/office/drawing/2014/main" id="{8346E4B4-8E4D-DDE9-CA2A-354E02DADE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410118"/>
              </p:ext>
            </p:extLst>
          </p:nvPr>
        </p:nvGraphicFramePr>
        <p:xfrm>
          <a:off x="3909270" y="992789"/>
          <a:ext cx="4909599" cy="2334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7682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 hidden="1">
            <a:extLst>
              <a:ext uri="{FF2B5EF4-FFF2-40B4-BE49-F238E27FC236}">
                <a16:creationId xmlns:a16="http://schemas.microsoft.com/office/drawing/2014/main" id="{38625325-8AA6-4321-A702-5ED10D7AACF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572816" y="5624514"/>
            <a:ext cx="2656284" cy="273844"/>
          </a:xfrm>
        </p:spPr>
        <p:txBody>
          <a:bodyPr/>
          <a:lstStyle/>
          <a:p>
            <a:pPr>
              <a:spcAft>
                <a:spcPts val="450"/>
              </a:spcAft>
              <a:defRPr/>
            </a:pPr>
            <a:r>
              <a:rPr lang="nl-NL"/>
              <a:t>Provincie Gelderland | 14 maart 2021</a:t>
            </a:r>
            <a:endParaRPr lang="en-US"/>
          </a:p>
        </p:txBody>
      </p:sp>
      <p:sp>
        <p:nvSpPr>
          <p:cNvPr id="5" name="Titel 6">
            <a:extLst>
              <a:ext uri="{FF2B5EF4-FFF2-40B4-BE49-F238E27FC236}">
                <a16:creationId xmlns:a16="http://schemas.microsoft.com/office/drawing/2014/main" id="{6A905974-9FF6-4CF8-9634-D7377DC9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02" y="404341"/>
            <a:ext cx="2724381" cy="2161057"/>
          </a:xfrm>
        </p:spPr>
        <p:txBody>
          <a:bodyPr/>
          <a:lstStyle/>
          <a:p>
            <a:r>
              <a:rPr lang="nl-NL" sz="2400" dirty="0"/>
              <a:t>Wij gaan door met de Gelderse aanpak</a:t>
            </a:r>
            <a:br>
              <a:rPr lang="nl-NL" sz="2400" dirty="0"/>
            </a:br>
            <a:endParaRPr lang="nl-NL" sz="21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EA4D49-0B34-6643-AA92-016FD5390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1" b="18508"/>
          <a:stretch/>
        </p:blipFill>
        <p:spPr>
          <a:xfrm>
            <a:off x="142130" y="4864100"/>
            <a:ext cx="8948057" cy="19939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13D747E-FFFD-724B-ABA9-3131F52D9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246" y="317023"/>
            <a:ext cx="6216941" cy="433923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DDDB736-D3D6-F50F-0FF5-68B8E0895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43" y="1742028"/>
            <a:ext cx="2484105" cy="1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3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AFA2EB-61E5-9F11-6BCF-1886BD2957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10" name="Tabel 5">
            <a:extLst>
              <a:ext uri="{FF2B5EF4-FFF2-40B4-BE49-F238E27FC236}">
                <a16:creationId xmlns:a16="http://schemas.microsoft.com/office/drawing/2014/main" id="{C7E2A633-5937-CBDB-77F9-181DB15B3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580185"/>
              </p:ext>
            </p:extLst>
          </p:nvPr>
        </p:nvGraphicFramePr>
        <p:xfrm>
          <a:off x="561975" y="1636180"/>
          <a:ext cx="6182686" cy="4648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2938">
                  <a:extLst>
                    <a:ext uri="{9D8B030D-6E8A-4147-A177-3AD203B41FA5}">
                      <a16:colId xmlns:a16="http://schemas.microsoft.com/office/drawing/2014/main" val="504653867"/>
                    </a:ext>
                  </a:extLst>
                </a:gridCol>
                <a:gridCol w="4519748">
                  <a:extLst>
                    <a:ext uri="{9D8B030D-6E8A-4147-A177-3AD203B41FA5}">
                      <a16:colId xmlns:a16="http://schemas.microsoft.com/office/drawing/2014/main" val="1395091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232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oktober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Doelen en opgaven concreet maken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Ruimtelijke dilemma’s in beeld (RPG)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558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GS: </a:t>
                      </a:r>
                      <a:r>
                        <a:rPr lang="nl-NL" sz="1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Kaderstellende</a:t>
                      </a:r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Statenbrief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008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PS: oordeelsvorming + besluitvorming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 </a:t>
                      </a:r>
                      <a:r>
                        <a:rPr lang="nl-NL" sz="14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kaderstellende</a:t>
                      </a:r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Statenbrief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830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NL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838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januari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nl-NL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nl-NL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indicatieve concept Gebiedsprogramma gereed</a:t>
                      </a:r>
                      <a:endParaRPr lang="nl-NL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ijkmoment voor het rijk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18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februari</a:t>
                      </a:r>
                    </a:p>
                    <a:p>
                      <a:pPr algn="ctr"/>
                      <a:r>
                        <a:rPr lang="nl-NL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tm</a:t>
                      </a:r>
                      <a:endParaRPr lang="nl-NL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Reflectie en verrijking door partners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Detaillering en verwerken keuzes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Regionale uitvoeringsprogramma’s aansluiten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19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mei</a:t>
                      </a:r>
                    </a:p>
                    <a:p>
                      <a:pPr algn="ctr"/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Concept Gebiedsprogramma gereed</a:t>
                      </a:r>
                      <a:b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Advies regio’s en (heem)raden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Besluitvorming GS/PS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76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juli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Indienen Gebiedsprogramma</a:t>
                      </a:r>
                    </a:p>
                    <a:p>
                      <a:r>
                        <a:rPr lang="nl-NL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 regionaal uitvoeringsprogramma bij het rijk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904444"/>
                  </a:ext>
                </a:extLst>
              </a:tr>
            </a:tbl>
          </a:graphicData>
        </a:graphic>
      </p:graphicFrame>
      <p:sp>
        <p:nvSpPr>
          <p:cNvPr id="6" name="Titel 2">
            <a:extLst>
              <a:ext uri="{FF2B5EF4-FFF2-40B4-BE49-F238E27FC236}">
                <a16:creationId xmlns:a16="http://schemas.microsoft.com/office/drawing/2014/main" id="{9B2A7ED0-D0B1-936D-4960-BE32E39CA366}"/>
              </a:ext>
            </a:extLst>
          </p:cNvPr>
          <p:cNvSpPr txBox="1">
            <a:spLocks/>
          </p:cNvSpPr>
          <p:nvPr/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fontAlgn="base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kern="1200" baseline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sz="2800" dirty="0"/>
              <a:t>Gelders programma landelijk gebied (GPLG)</a:t>
            </a:r>
          </a:p>
          <a:p>
            <a:r>
              <a:rPr lang="nl-NL" sz="2000" b="1" dirty="0"/>
              <a:t>Mijlpalen en planning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BC9340D4-BE48-AB53-7A83-69D7D61CD40E}"/>
                  </a:ext>
                </a:extLst>
              </p14:cNvPr>
              <p14:cNvContentPartPr/>
              <p14:nvPr/>
            </p14:nvContentPartPr>
            <p14:xfrm>
              <a:off x="2245688" y="4390217"/>
              <a:ext cx="129240" cy="8496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BC9340D4-BE48-AB53-7A83-69D7D61CD4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2048" y="4282217"/>
                <a:ext cx="23688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21A3B1CB-8524-06C4-6599-01A328098F94}"/>
                  </a:ext>
                </a:extLst>
              </p14:cNvPr>
              <p14:cNvContentPartPr/>
              <p14:nvPr/>
            </p14:nvContentPartPr>
            <p14:xfrm>
              <a:off x="2285648" y="4433417"/>
              <a:ext cx="360" cy="36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21A3B1CB-8524-06C4-6599-01A328098F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1648" y="43254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85B680B4-4C82-B1BB-53E7-9C20887DA275}"/>
                  </a:ext>
                </a:extLst>
              </p14:cNvPr>
              <p14:cNvContentPartPr/>
              <p14:nvPr/>
            </p14:nvContentPartPr>
            <p14:xfrm>
              <a:off x="2285648" y="4465457"/>
              <a:ext cx="75600" cy="2232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85B680B4-4C82-B1BB-53E7-9C20887DA2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31648" y="4357817"/>
                <a:ext cx="18324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EEAC531E-045A-6957-90C4-C06AF91D3752}"/>
                  </a:ext>
                </a:extLst>
              </p14:cNvPr>
              <p14:cNvContentPartPr/>
              <p14:nvPr/>
            </p14:nvContentPartPr>
            <p14:xfrm>
              <a:off x="2306888" y="4444217"/>
              <a:ext cx="360" cy="36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EEAC531E-045A-6957-90C4-C06AF91D37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3248" y="433657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0DB207DF-CF62-01D4-6CD1-CF214FAFCFBB}"/>
                  </a:ext>
                </a:extLst>
              </p14:cNvPr>
              <p14:cNvContentPartPr/>
              <p14:nvPr/>
            </p14:nvContentPartPr>
            <p14:xfrm>
              <a:off x="2264408" y="4497137"/>
              <a:ext cx="82080" cy="36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0DB207DF-CF62-01D4-6CD1-CF214FAFCFB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10408" y="4389497"/>
                <a:ext cx="189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1B6DBDEE-5E22-27F2-54F6-27F82423839E}"/>
                  </a:ext>
                </a:extLst>
              </p14:cNvPr>
              <p14:cNvContentPartPr/>
              <p14:nvPr/>
            </p14:nvContentPartPr>
            <p14:xfrm>
              <a:off x="2253968" y="4465457"/>
              <a:ext cx="360" cy="36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1B6DBDEE-5E22-27F2-54F6-27F8242383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9968" y="43578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19469DC1-2498-E164-A6E3-222F8FE3DE12}"/>
                  </a:ext>
                </a:extLst>
              </p14:cNvPr>
              <p14:cNvContentPartPr/>
              <p14:nvPr/>
            </p14:nvContentPartPr>
            <p14:xfrm>
              <a:off x="2253968" y="4465457"/>
              <a:ext cx="360" cy="3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19469DC1-2498-E164-A6E3-222F8FE3DE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9968" y="43578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0441C52A-BEC0-1F59-2C7B-75FAE9E682C5}"/>
                  </a:ext>
                </a:extLst>
              </p14:cNvPr>
              <p14:cNvContentPartPr/>
              <p14:nvPr/>
            </p14:nvContentPartPr>
            <p14:xfrm>
              <a:off x="2306888" y="4465457"/>
              <a:ext cx="360" cy="36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0441C52A-BEC0-1F59-2C7B-75FAE9E682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3248" y="43578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077A575F-1787-F282-6191-C04844E3FEF8}"/>
                  </a:ext>
                </a:extLst>
              </p14:cNvPr>
              <p14:cNvContentPartPr/>
              <p14:nvPr/>
            </p14:nvContentPartPr>
            <p14:xfrm>
              <a:off x="2306888" y="4465457"/>
              <a:ext cx="360" cy="36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077A575F-1787-F282-6191-C04844E3FE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3248" y="43578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A8366B1D-AA8E-7FD2-67DC-7074D67BE3FF}"/>
                  </a:ext>
                </a:extLst>
              </p14:cNvPr>
              <p14:cNvContentPartPr/>
              <p14:nvPr/>
            </p14:nvContentPartPr>
            <p14:xfrm>
              <a:off x="2328128" y="4465457"/>
              <a:ext cx="360" cy="36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A8366B1D-AA8E-7FD2-67DC-7074D67BE3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4488" y="43578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724B3643-4DB3-5796-E390-E0D30EA205E3}"/>
                  </a:ext>
                </a:extLst>
              </p14:cNvPr>
              <p14:cNvContentPartPr/>
              <p14:nvPr/>
            </p14:nvContentPartPr>
            <p14:xfrm>
              <a:off x="2298580" y="4444940"/>
              <a:ext cx="98280" cy="12600"/>
            </p14:xfrm>
          </p:contentPart>
        </mc:Choice>
        <mc:Fallback xmlns=""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724B3643-4DB3-5796-E390-E0D30EA205E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44580" y="4337300"/>
                <a:ext cx="20592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t 17">
                <a:extLst>
                  <a:ext uri="{FF2B5EF4-FFF2-40B4-BE49-F238E27FC236}">
                    <a16:creationId xmlns:a16="http://schemas.microsoft.com/office/drawing/2014/main" id="{6E117652-9582-4145-9681-E0AF94E8F822}"/>
                  </a:ext>
                </a:extLst>
              </p14:cNvPr>
              <p14:cNvContentPartPr/>
              <p14:nvPr/>
            </p14:nvContentPartPr>
            <p14:xfrm>
              <a:off x="2260420" y="4406780"/>
              <a:ext cx="360" cy="360"/>
            </p14:xfrm>
          </p:contentPart>
        </mc:Choice>
        <mc:Fallback xmlns="">
          <p:pic>
            <p:nvPicPr>
              <p:cNvPr id="18" name="Inkt 17">
                <a:extLst>
                  <a:ext uri="{FF2B5EF4-FFF2-40B4-BE49-F238E27FC236}">
                    <a16:creationId xmlns:a16="http://schemas.microsoft.com/office/drawing/2014/main" id="{6E117652-9582-4145-9681-E0AF94E8F82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70420" y="422678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t 18">
                <a:extLst>
                  <a:ext uri="{FF2B5EF4-FFF2-40B4-BE49-F238E27FC236}">
                    <a16:creationId xmlns:a16="http://schemas.microsoft.com/office/drawing/2014/main" id="{D5D8AF54-8E3C-4ADF-797C-7927F0DE1B6F}"/>
                  </a:ext>
                </a:extLst>
              </p14:cNvPr>
              <p14:cNvContentPartPr/>
              <p14:nvPr/>
            </p14:nvContentPartPr>
            <p14:xfrm>
              <a:off x="2241340" y="4400300"/>
              <a:ext cx="100800" cy="360"/>
            </p14:xfrm>
          </p:contentPart>
        </mc:Choice>
        <mc:Fallback xmlns="">
          <p:pic>
            <p:nvPicPr>
              <p:cNvPr id="19" name="Inkt 18">
                <a:extLst>
                  <a:ext uri="{FF2B5EF4-FFF2-40B4-BE49-F238E27FC236}">
                    <a16:creationId xmlns:a16="http://schemas.microsoft.com/office/drawing/2014/main" id="{D5D8AF54-8E3C-4ADF-797C-7927F0DE1B6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87340" y="4292300"/>
                <a:ext cx="208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t 19">
                <a:extLst>
                  <a:ext uri="{FF2B5EF4-FFF2-40B4-BE49-F238E27FC236}">
                    <a16:creationId xmlns:a16="http://schemas.microsoft.com/office/drawing/2014/main" id="{292C4CB6-91DD-D3CD-1FE3-755FBFED4E9B}"/>
                  </a:ext>
                </a:extLst>
              </p14:cNvPr>
              <p14:cNvContentPartPr/>
              <p14:nvPr/>
            </p14:nvContentPartPr>
            <p14:xfrm>
              <a:off x="2279500" y="4451060"/>
              <a:ext cx="360" cy="360"/>
            </p14:xfrm>
          </p:contentPart>
        </mc:Choice>
        <mc:Fallback xmlns="">
          <p:pic>
            <p:nvPicPr>
              <p:cNvPr id="20" name="Inkt 19">
                <a:extLst>
                  <a:ext uri="{FF2B5EF4-FFF2-40B4-BE49-F238E27FC236}">
                    <a16:creationId xmlns:a16="http://schemas.microsoft.com/office/drawing/2014/main" id="{292C4CB6-91DD-D3CD-1FE3-755FBFED4E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5500" y="43434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D46F3963-7BFA-5918-222F-275249F39DB8}"/>
                  </a:ext>
                </a:extLst>
              </p14:cNvPr>
              <p14:cNvContentPartPr/>
              <p14:nvPr/>
            </p14:nvContentPartPr>
            <p14:xfrm>
              <a:off x="2292100" y="4453580"/>
              <a:ext cx="271800" cy="24120"/>
            </p14:xfrm>
          </p:contentPart>
        </mc:Choice>
        <mc:Fallback xmlns=""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D46F3963-7BFA-5918-222F-275249F39DB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38100" y="4345940"/>
                <a:ext cx="37944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t 21">
                <a:extLst>
                  <a:ext uri="{FF2B5EF4-FFF2-40B4-BE49-F238E27FC236}">
                    <a16:creationId xmlns:a16="http://schemas.microsoft.com/office/drawing/2014/main" id="{AC9DF2BD-E2E7-B2CC-BA71-C1738E45F8E2}"/>
                  </a:ext>
                </a:extLst>
              </p14:cNvPr>
              <p14:cNvContentPartPr/>
              <p14:nvPr/>
            </p14:nvContentPartPr>
            <p14:xfrm>
              <a:off x="2304700" y="4464020"/>
              <a:ext cx="360" cy="360"/>
            </p14:xfrm>
          </p:contentPart>
        </mc:Choice>
        <mc:Fallback xmlns="">
          <p:pic>
            <p:nvPicPr>
              <p:cNvPr id="22" name="Inkt 21">
                <a:extLst>
                  <a:ext uri="{FF2B5EF4-FFF2-40B4-BE49-F238E27FC236}">
                    <a16:creationId xmlns:a16="http://schemas.microsoft.com/office/drawing/2014/main" id="{AC9DF2BD-E2E7-B2CC-BA71-C1738E45F8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1060" y="43560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881E2B3E-DD4E-DF27-62A9-859EA475832C}"/>
                  </a:ext>
                </a:extLst>
              </p14:cNvPr>
              <p14:cNvContentPartPr/>
              <p14:nvPr/>
            </p14:nvContentPartPr>
            <p14:xfrm>
              <a:off x="2304700" y="4464020"/>
              <a:ext cx="360" cy="360"/>
            </p14:xfrm>
          </p:contentPart>
        </mc:Choice>
        <mc:Fallback xmlns=""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881E2B3E-DD4E-DF27-62A9-859EA47583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1060" y="43560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t 23">
                <a:extLst>
                  <a:ext uri="{FF2B5EF4-FFF2-40B4-BE49-F238E27FC236}">
                    <a16:creationId xmlns:a16="http://schemas.microsoft.com/office/drawing/2014/main" id="{6531A9A9-6243-3337-4285-F5114C40DB09}"/>
                  </a:ext>
                </a:extLst>
              </p14:cNvPr>
              <p14:cNvContentPartPr/>
              <p14:nvPr/>
            </p14:nvContentPartPr>
            <p14:xfrm>
              <a:off x="2292100" y="4476620"/>
              <a:ext cx="360" cy="360"/>
            </p14:xfrm>
          </p:contentPart>
        </mc:Choice>
        <mc:Fallback xmlns="">
          <p:pic>
            <p:nvPicPr>
              <p:cNvPr id="24" name="Inkt 23">
                <a:extLst>
                  <a:ext uri="{FF2B5EF4-FFF2-40B4-BE49-F238E27FC236}">
                    <a16:creationId xmlns:a16="http://schemas.microsoft.com/office/drawing/2014/main" id="{6531A9A9-6243-3337-4285-F5114C40DB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8100" y="43686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" name="Inkt 24">
                <a:extLst>
                  <a:ext uri="{FF2B5EF4-FFF2-40B4-BE49-F238E27FC236}">
                    <a16:creationId xmlns:a16="http://schemas.microsoft.com/office/drawing/2014/main" id="{AEE74FA9-43DB-A4D2-6DED-0976E722C06F}"/>
                  </a:ext>
                </a:extLst>
              </p14:cNvPr>
              <p14:cNvContentPartPr/>
              <p14:nvPr/>
            </p14:nvContentPartPr>
            <p14:xfrm>
              <a:off x="2292100" y="4476620"/>
              <a:ext cx="360" cy="360"/>
            </p14:xfrm>
          </p:contentPart>
        </mc:Choice>
        <mc:Fallback xmlns="">
          <p:pic>
            <p:nvPicPr>
              <p:cNvPr id="25" name="Inkt 24">
                <a:extLst>
                  <a:ext uri="{FF2B5EF4-FFF2-40B4-BE49-F238E27FC236}">
                    <a16:creationId xmlns:a16="http://schemas.microsoft.com/office/drawing/2014/main" id="{AEE74FA9-43DB-A4D2-6DED-0976E722C0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8100" y="43686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t 25">
                <a:extLst>
                  <a:ext uri="{FF2B5EF4-FFF2-40B4-BE49-F238E27FC236}">
                    <a16:creationId xmlns:a16="http://schemas.microsoft.com/office/drawing/2014/main" id="{DA012110-E86F-2D4A-7DC0-AA188203A1F4}"/>
                  </a:ext>
                </a:extLst>
              </p14:cNvPr>
              <p14:cNvContentPartPr/>
              <p14:nvPr/>
            </p14:nvContentPartPr>
            <p14:xfrm>
              <a:off x="2292100" y="4476620"/>
              <a:ext cx="360" cy="360"/>
            </p14:xfrm>
          </p:contentPart>
        </mc:Choice>
        <mc:Fallback xmlns="">
          <p:pic>
            <p:nvPicPr>
              <p:cNvPr id="26" name="Inkt 25">
                <a:extLst>
                  <a:ext uri="{FF2B5EF4-FFF2-40B4-BE49-F238E27FC236}">
                    <a16:creationId xmlns:a16="http://schemas.microsoft.com/office/drawing/2014/main" id="{DA012110-E86F-2D4A-7DC0-AA188203A1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8100" y="43686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Inkt 26">
                <a:extLst>
                  <a:ext uri="{FF2B5EF4-FFF2-40B4-BE49-F238E27FC236}">
                    <a16:creationId xmlns:a16="http://schemas.microsoft.com/office/drawing/2014/main" id="{AB71118E-ABBA-05BC-6BE2-C751B90919F0}"/>
                  </a:ext>
                </a:extLst>
              </p14:cNvPr>
              <p14:cNvContentPartPr/>
              <p14:nvPr/>
            </p14:nvContentPartPr>
            <p14:xfrm>
              <a:off x="2292100" y="4476620"/>
              <a:ext cx="360" cy="360"/>
            </p14:xfrm>
          </p:contentPart>
        </mc:Choice>
        <mc:Fallback xmlns="">
          <p:pic>
            <p:nvPicPr>
              <p:cNvPr id="27" name="Inkt 26">
                <a:extLst>
                  <a:ext uri="{FF2B5EF4-FFF2-40B4-BE49-F238E27FC236}">
                    <a16:creationId xmlns:a16="http://schemas.microsoft.com/office/drawing/2014/main" id="{AB71118E-ABBA-05BC-6BE2-C751B90919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8100" y="43686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251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2AC74F8-3BF3-E3E7-1D40-E583FD67AE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3088" y="1930400"/>
            <a:ext cx="8008937" cy="4195763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nl-NL" sz="18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zien water en bodem sturend in onze opgaven: </a:t>
            </a:r>
            <a:endParaRPr lang="nl-NL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Daar waar gebruiksfuncties conflicteren met draagkracht van water en bodem passen we deze aan of beëindigen we die;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onze zandgebieden houden we meer regenwater in het grondwatersysteem vast. </a:t>
            </a:r>
          </a:p>
          <a:p>
            <a:pPr marL="994950" lvl="2" indent="-285750">
              <a:lnSpc>
                <a:spcPct val="100000"/>
              </a:lnSpc>
            </a:pP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Oost-Gelderland gaat het dan om minder afvoeren. </a:t>
            </a:r>
          </a:p>
          <a:p>
            <a:pPr marL="994950" lvl="2" indent="-285750">
              <a:lnSpc>
                <a:spcPct val="100000"/>
              </a:lnSpc>
            </a:pP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Voor de Veluwe gaat het daarnaast ook duurzaam beheer van de grondwatervoorraad onder de Veluwe; 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lphaLcPeriod"/>
            </a:pPr>
            <a:r>
              <a:rPr lang="nl-NL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het Rivierengebied gaat, naast zoetwater uit de rivieren, ook grondwater meedoen in het waterbeheer voor drink-, industrie- en beregeningswater.</a:t>
            </a:r>
          </a:p>
          <a:p>
            <a:pPr>
              <a:lnSpc>
                <a:spcPts val="1400"/>
              </a:lnSpc>
            </a:pPr>
            <a:r>
              <a:rPr lang="nl-NL" sz="950" dirty="0">
                <a:solidFill>
                  <a:srgbClr val="4472C4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95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F8F52E-4D59-B07F-107A-850081AF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 en bodem sturend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7F1D14-C675-13F9-FD0D-5450DFEF40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F16C61-A0A4-9A39-84E6-FA3D3B325CE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FFFC1FEC-B1AE-4C0B-A1BB-249D582D5FA6}" type="datetime4">
              <a:rPr lang="nl-NL" smtClean="0"/>
              <a:t>25 november 2022</a:t>
            </a:fld>
            <a:endParaRPr lang="en-US"/>
          </a:p>
        </p:txBody>
      </p:sp>
      <p:sp>
        <p:nvSpPr>
          <p:cNvPr id="6" name="Kubus 5">
            <a:extLst>
              <a:ext uri="{FF2B5EF4-FFF2-40B4-BE49-F238E27FC236}">
                <a16:creationId xmlns:a16="http://schemas.microsoft.com/office/drawing/2014/main" id="{ABDD67E8-75F1-DCFD-9DA8-68A39F7175C3}"/>
              </a:ext>
            </a:extLst>
          </p:cNvPr>
          <p:cNvSpPr/>
          <p:nvPr/>
        </p:nvSpPr>
        <p:spPr>
          <a:xfrm>
            <a:off x="7369249" y="536384"/>
            <a:ext cx="1317551" cy="390905"/>
          </a:xfrm>
          <a:prstGeom prst="cub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92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1D155ED-F56E-2897-F515-794EA90E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42" y="1248444"/>
            <a:ext cx="7469365" cy="7421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000" dirty="0"/>
              <a:t>Voorbeeld Achterhoek:	100mm extra water vasthouden</a:t>
            </a:r>
            <a:br>
              <a:rPr lang="nl-NL" sz="2000" dirty="0"/>
            </a:br>
            <a:r>
              <a:rPr lang="nl-NL" sz="2000" dirty="0"/>
              <a:t>						drainagebasis gemiddeld 30 cm omhoog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1A4376-6FB3-38C3-1C83-5559CBEA84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C607779-D8D7-3B4A-9FD2-C764F6A321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A21D832-0F92-509B-509B-4700CDFC4D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Provincie Gelderland | </a:t>
            </a:r>
            <a:fld id="{84DD801B-34C9-488E-BA54-96450106057F}" type="datetime4">
              <a:rPr lang="nl-NL" smtClean="0"/>
              <a:t>25 november 2022</a:t>
            </a:fld>
            <a:endParaRPr lang="en-US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1628F750-55FF-D517-9EFB-C439FB644168}"/>
              </a:ext>
            </a:extLst>
          </p:cNvPr>
          <p:cNvGrpSpPr/>
          <p:nvPr/>
        </p:nvGrpSpPr>
        <p:grpSpPr>
          <a:xfrm>
            <a:off x="1128937" y="2047912"/>
            <a:ext cx="6540574" cy="4605596"/>
            <a:chOff x="561975" y="1355947"/>
            <a:chExt cx="7896225" cy="536552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BEE54BF2-1230-1F02-8A44-336C060F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975" y="1355947"/>
              <a:ext cx="7896225" cy="5365528"/>
            </a:xfrm>
            <a:prstGeom prst="rect">
              <a:avLst/>
            </a:prstGeom>
          </p:spPr>
        </p:pic>
        <p:pic>
          <p:nvPicPr>
            <p:cNvPr id="14" name="Afbeelding 13" descr="Afbeelding met kaart&#10;&#10;Automatisch gegenereerde beschrijving">
              <a:extLst>
                <a:ext uri="{FF2B5EF4-FFF2-40B4-BE49-F238E27FC236}">
                  <a16:creationId xmlns:a16="http://schemas.microsoft.com/office/drawing/2014/main" id="{C413B70C-6CC6-B320-0FFA-AC99C3A1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65" t="46096" r="2207" b="21725"/>
            <a:stretch/>
          </p:blipFill>
          <p:spPr>
            <a:xfrm>
              <a:off x="685800" y="1388363"/>
              <a:ext cx="1414309" cy="2277998"/>
            </a:xfrm>
            <a:prstGeom prst="rect">
              <a:avLst/>
            </a:prstGeom>
          </p:spPr>
        </p:pic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C5501388-E54F-9CE3-5ADA-98D48146E08E}"/>
              </a:ext>
            </a:extLst>
          </p:cNvPr>
          <p:cNvSpPr txBox="1">
            <a:spLocks/>
          </p:cNvSpPr>
          <p:nvPr/>
        </p:nvSpPr>
        <p:spPr>
          <a:xfrm>
            <a:off x="573088" y="493180"/>
            <a:ext cx="8008937" cy="114300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fontAlgn="base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4000" kern="1200" baseline="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MS PGothic" pitchFamily="34" charset="-128"/>
                <a:cs typeface="MS PGothic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dirty="0"/>
              <a:t>Water en bodem sturend</a:t>
            </a:r>
          </a:p>
        </p:txBody>
      </p:sp>
      <p:sp>
        <p:nvSpPr>
          <p:cNvPr id="7" name="Kubus 6">
            <a:extLst>
              <a:ext uri="{FF2B5EF4-FFF2-40B4-BE49-F238E27FC236}">
                <a16:creationId xmlns:a16="http://schemas.microsoft.com/office/drawing/2014/main" id="{B2C0CE1B-BB29-2DE3-F549-9145F253F8BF}"/>
              </a:ext>
            </a:extLst>
          </p:cNvPr>
          <p:cNvSpPr/>
          <p:nvPr/>
        </p:nvSpPr>
        <p:spPr>
          <a:xfrm>
            <a:off x="7369249" y="536384"/>
            <a:ext cx="1317551" cy="390905"/>
          </a:xfrm>
          <a:prstGeom prst="cub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065087"/>
      </p:ext>
    </p:extLst>
  </p:cSld>
  <p:clrMapOvr>
    <a:masterClrMapping/>
  </p:clrMapOvr>
</p:sld>
</file>

<file path=ppt/theme/theme1.xml><?xml version="1.0" encoding="utf-8"?>
<a:theme xmlns:a="http://schemas.openxmlformats.org/drawingml/2006/main" name="GELD-009-4_PowerPointTemplate_v10">
  <a:themeElements>
    <a:clrScheme name="Provincie Gelderland">
      <a:dk1>
        <a:srgbClr val="1B143C"/>
      </a:dk1>
      <a:lt1>
        <a:srgbClr val="FFFFFF"/>
      </a:lt1>
      <a:dk2>
        <a:srgbClr val="1B143C"/>
      </a:dk2>
      <a:lt2>
        <a:srgbClr val="D9E020"/>
      </a:lt2>
      <a:accent1>
        <a:srgbClr val="005B7F"/>
      </a:accent1>
      <a:accent2>
        <a:srgbClr val="48A842"/>
      </a:accent2>
      <a:accent3>
        <a:srgbClr val="FFDD00"/>
      </a:accent3>
      <a:accent4>
        <a:srgbClr val="FF9900"/>
      </a:accent4>
      <a:accent5>
        <a:srgbClr val="FF6600"/>
      </a:accent5>
      <a:accent6>
        <a:srgbClr val="CC0000"/>
      </a:accent6>
      <a:hlink>
        <a:srgbClr val="0066CC"/>
      </a:hlink>
      <a:folHlink>
        <a:srgbClr val="663399"/>
      </a:folHlink>
    </a:clrScheme>
    <a:fontScheme name="Civ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1438</TotalTime>
  <Words>1397</Words>
  <Application>Microsoft Office PowerPoint</Application>
  <PresentationFormat>Diavoorstelling (4:3)</PresentationFormat>
  <Paragraphs>243</Paragraphs>
  <Slides>28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Arial</vt:lpstr>
      <vt:lpstr>Calibri</vt:lpstr>
      <vt:lpstr>Georgia</vt:lpstr>
      <vt:lpstr>Lucida Grande</vt:lpstr>
      <vt:lpstr>Raleway</vt:lpstr>
      <vt:lpstr>Wingdings</vt:lpstr>
      <vt:lpstr>GELD-009-4_PowerPointTemplate_v10</vt:lpstr>
      <vt:lpstr>CDA West Maas en Waal  29 november 2022 </vt:lpstr>
      <vt:lpstr> </vt:lpstr>
      <vt:lpstr>Perspectief voor vitaal landelijk gebied</vt:lpstr>
      <vt:lpstr>Ruimtelijke samenhang</vt:lpstr>
      <vt:lpstr>Nationaal Programma Landelijk Gebied</vt:lpstr>
      <vt:lpstr>Wij gaan door met de Gelderse aanpak </vt:lpstr>
      <vt:lpstr>PowerPoint-presentatie</vt:lpstr>
      <vt:lpstr>Water en bodem sturend</vt:lpstr>
      <vt:lpstr>Voorbeeld Achterhoek: 100mm extra water vasthouden       drainagebasis gemiddeld 30 cm omhoog</vt:lpstr>
      <vt:lpstr>PowerPoint-presentatie</vt:lpstr>
      <vt:lpstr>PowerPoint-presentatie</vt:lpstr>
      <vt:lpstr>Klimaat</vt:lpstr>
      <vt:lpstr>Natuurherstel</vt:lpstr>
      <vt:lpstr>Natuurherstel</vt:lpstr>
      <vt:lpstr>Stikstof</vt:lpstr>
      <vt:lpstr>PowerPoint-presentatie</vt:lpstr>
      <vt:lpstr>Landbouw met perspectief</vt:lpstr>
      <vt:lpstr>Landbouw met perspectief</vt:lpstr>
      <vt:lpstr>Landbouw met perspectief</vt:lpstr>
      <vt:lpstr>PowerPoint-presentatie</vt:lpstr>
      <vt:lpstr>Gebiedsprocessen</vt:lpstr>
      <vt:lpstr>Vervolg gebiedsproces</vt:lpstr>
      <vt:lpstr>Uitvoering op  agrarisch bedrijf</vt:lpstr>
      <vt:lpstr>Governance</vt:lpstr>
      <vt:lpstr>Samenwerken in de regio</vt:lpstr>
      <vt:lpstr>PowerPoint-presentatie</vt:lpstr>
      <vt:lpstr>Contact</vt:lpstr>
      <vt:lpstr>CDA West Maas en Waal  29 november 2022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Omgevingsgericht werken: uitgangspunten voor Statenbrieven</dc:title>
  <dc:creator>Gerrits, Rob</dc:creator>
  <cp:lastModifiedBy>Wouters, Isabelle</cp:lastModifiedBy>
  <cp:revision>140</cp:revision>
  <dcterms:created xsi:type="dcterms:W3CDTF">2022-10-07T07:06:37Z</dcterms:created>
  <dcterms:modified xsi:type="dcterms:W3CDTF">2022-11-25T08:49:53Z</dcterms:modified>
</cp:coreProperties>
</file>