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57" r:id="rId7"/>
    <p:sldId id="258" r:id="rId8"/>
    <p:sldId id="259" r:id="rId9"/>
    <p:sldId id="260" r:id="rId10"/>
    <p:sldId id="261" r:id="rId11"/>
    <p:sldId id="262" r:id="rId12"/>
    <p:sldId id="275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03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39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233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2037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92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435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17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36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17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75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27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95DC1-903F-4705-A545-89F666648DDA}" type="datetimeFigureOut">
              <a:rPr lang="nl-NL" smtClean="0"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BD3E1-7C44-4CDD-910C-55F1751946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0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016223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b="1" i="1" dirty="0" smtClean="0">
                <a:latin typeface="Arial" pitchFamily="34" charset="0"/>
                <a:cs typeface="Arial" pitchFamily="34" charset="0"/>
              </a:rPr>
              <a:t>Decentralisatie </a:t>
            </a:r>
            <a:r>
              <a:rPr lang="nl-NL" b="1" i="1" dirty="0">
                <a:latin typeface="Arial" pitchFamily="34" charset="0"/>
                <a:cs typeface="Arial" pitchFamily="34" charset="0"/>
              </a:rPr>
              <a:t>begeleiding naar gemeenten </a:t>
            </a:r>
            <a:r>
              <a:rPr lang="nl-NL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b="1" i="1" dirty="0" smtClean="0">
                <a:latin typeface="Arial" pitchFamily="34" charset="0"/>
                <a:cs typeface="Arial" pitchFamily="34" charset="0"/>
              </a:rPr>
            </a:b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nl-NL" dirty="0" smtClean="0">
                <a:latin typeface="Arial" pitchFamily="34" charset="0"/>
                <a:cs typeface="Arial" pitchFamily="34" charset="0"/>
              </a:rPr>
              <a:t>Wat houdt het in? </a:t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r>
              <a:rPr lang="nl-NL" dirty="0" smtClean="0">
                <a:latin typeface="Arial" pitchFamily="34" charset="0"/>
                <a:cs typeface="Arial" pitchFamily="34" charset="0"/>
              </a:rPr>
              <a:t>Wat gaat er veranderen? 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766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/>
              <a:t/>
            </a:r>
            <a:br>
              <a:rPr lang="nl-NL" dirty="0"/>
            </a:br>
            <a:r>
              <a:rPr lang="nl-NL" b="1" dirty="0">
                <a:latin typeface="Arial" pitchFamily="34" charset="0"/>
                <a:cs typeface="Arial" pitchFamily="34" charset="0"/>
              </a:rPr>
              <a:t>Wat is de functie Begeleiding in de AWBZ? 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Mensen met lichamelijke, verstandelijke of zintuigelijke handicap of psycho-geriatrisch of psychiatrisch probleem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Matige </a:t>
            </a:r>
            <a:r>
              <a:rPr lang="nl-NL" dirty="0">
                <a:latin typeface="Arial" pitchFamily="34" charset="0"/>
                <a:cs typeface="Arial" pitchFamily="34" charset="0"/>
              </a:rPr>
              <a:t>of ernstige beperkingen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Doel</a:t>
            </a:r>
            <a:r>
              <a:rPr lang="nl-NL" dirty="0">
                <a:latin typeface="Arial" pitchFamily="34" charset="0"/>
                <a:cs typeface="Arial" pitchFamily="34" charset="0"/>
              </a:rPr>
              <a:t>: bevorderen zelfredzaamheid teneinde opname of verwaarlozing te voorkomen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Inhoud</a:t>
            </a:r>
            <a:r>
              <a:rPr lang="nl-NL" dirty="0">
                <a:latin typeface="Arial" pitchFamily="34" charset="0"/>
                <a:cs typeface="Arial" pitchFamily="34" charset="0"/>
              </a:rPr>
              <a:t>: praktische hulp, structuur en regie in de persoonlijke levenssfeer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Individuele </a:t>
            </a:r>
            <a:r>
              <a:rPr lang="nl-NL" dirty="0">
                <a:latin typeface="Arial" pitchFamily="34" charset="0"/>
                <a:cs typeface="Arial" pitchFamily="34" charset="0"/>
              </a:rPr>
              <a:t>begeleiding en groepsbegeleiding (dagbesteding)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Aanbieders</a:t>
            </a:r>
            <a:r>
              <a:rPr lang="nl-NL" dirty="0">
                <a:latin typeface="Arial" pitchFamily="34" charset="0"/>
                <a:cs typeface="Arial" pitchFamily="34" charset="0"/>
              </a:rPr>
              <a:t>: thuiszorg/V&amp;V, gehandicaptenzorg, GGZ, MO </a:t>
            </a: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012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latin typeface="Arial" pitchFamily="34" charset="0"/>
                <a:cs typeface="Arial" pitchFamily="34" charset="0"/>
              </a:rPr>
              <a:t>Wat </a:t>
            </a:r>
            <a:r>
              <a:rPr lang="nl-NL" b="1" dirty="0">
                <a:latin typeface="Arial" pitchFamily="34" charset="0"/>
                <a:cs typeface="Arial" pitchFamily="34" charset="0"/>
              </a:rPr>
              <a:t>voor activiteiten? 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ONDER </a:t>
            </a:r>
            <a:r>
              <a:rPr lang="nl-NL" dirty="0">
                <a:latin typeface="Arial" pitchFamily="34" charset="0"/>
                <a:cs typeface="Arial" pitchFamily="34" charset="0"/>
              </a:rPr>
              <a:t>MEER: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woonbegeleiding 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praktische </a:t>
            </a:r>
            <a:r>
              <a:rPr lang="nl-NL" dirty="0" err="1">
                <a:latin typeface="Arial" pitchFamily="34" charset="0"/>
                <a:cs typeface="Arial" pitchFamily="34" charset="0"/>
              </a:rPr>
              <a:t>pedag</a:t>
            </a:r>
            <a:r>
              <a:rPr lang="nl-NL" dirty="0">
                <a:latin typeface="Arial" pitchFamily="34" charset="0"/>
                <a:cs typeface="Arial" pitchFamily="34" charset="0"/>
              </a:rPr>
              <a:t>. thuishulp en gezinsondersteuning (PPG)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begeleiding </a:t>
            </a:r>
            <a:r>
              <a:rPr lang="nl-NL" dirty="0">
                <a:latin typeface="Arial" pitchFamily="34" charset="0"/>
                <a:cs typeface="Arial" pitchFamily="34" charset="0"/>
              </a:rPr>
              <a:t>tijdens voorgezet speciaal onderwijs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thuisbegeleiding 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d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agactiviteiten </a:t>
            </a:r>
            <a:r>
              <a:rPr lang="nl-NL" dirty="0">
                <a:latin typeface="Arial" pitchFamily="34" charset="0"/>
                <a:cs typeface="Arial" pitchFamily="34" charset="0"/>
              </a:rPr>
              <a:t>voor GGZ (DAC)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dagbesteding </a:t>
            </a:r>
            <a:r>
              <a:rPr lang="nl-NL" dirty="0">
                <a:latin typeface="Arial" pitchFamily="34" charset="0"/>
                <a:cs typeface="Arial" pitchFamily="34" charset="0"/>
              </a:rPr>
              <a:t>voor verstandelijk beperkten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logeerhuizen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zaterdagopvang </a:t>
            </a:r>
            <a:r>
              <a:rPr lang="nl-NL" dirty="0">
                <a:latin typeface="Arial" pitchFamily="34" charset="0"/>
                <a:cs typeface="Arial" pitchFamily="34" charset="0"/>
              </a:rPr>
              <a:t>voor kinderen met verstand. beperking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sport </a:t>
            </a:r>
            <a:r>
              <a:rPr lang="nl-NL" dirty="0">
                <a:latin typeface="Arial" pitchFamily="34" charset="0"/>
                <a:cs typeface="Arial" pitchFamily="34" charset="0"/>
              </a:rPr>
              <a:t>voor verstandelijk beperkten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vakantie </a:t>
            </a:r>
            <a:r>
              <a:rPr lang="nl-NL" dirty="0">
                <a:latin typeface="Arial" pitchFamily="34" charset="0"/>
                <a:cs typeface="Arial" pitchFamily="34" charset="0"/>
              </a:rPr>
              <a:t>activiteiten voor verstandelijk beperkten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belevenis- </a:t>
            </a:r>
            <a:r>
              <a:rPr lang="nl-NL" dirty="0">
                <a:latin typeface="Arial" pitchFamily="34" charset="0"/>
                <a:cs typeface="Arial" pitchFamily="34" charset="0"/>
              </a:rPr>
              <a:t>en uitgaanscentrum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activerende </a:t>
            </a:r>
            <a:r>
              <a:rPr lang="nl-NL" dirty="0">
                <a:latin typeface="Arial" pitchFamily="34" charset="0"/>
                <a:cs typeface="Arial" pitchFamily="34" charset="0"/>
              </a:rPr>
              <a:t>psychiatrische thuiszorg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inloophuizen 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begeleiding </a:t>
            </a:r>
            <a:r>
              <a:rPr lang="nl-NL" dirty="0">
                <a:latin typeface="Arial" pitchFamily="34" charset="0"/>
                <a:cs typeface="Arial" pitchFamily="34" charset="0"/>
              </a:rPr>
              <a:t>bij rehabilitatietrajecten verslaafden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ontmoetingsgroepen 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5988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zijn de cliënten in Overbetuwe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latin typeface="Arial" pitchFamily="34" charset="0"/>
                <a:cs typeface="Arial" pitchFamily="34" charset="0"/>
              </a:rPr>
              <a:t>Totaal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458 mensen </a:t>
            </a:r>
          </a:p>
          <a:p>
            <a:pPr marL="0" indent="0">
              <a:buNone/>
            </a:pPr>
            <a:endParaRPr lang="nl-NL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202092"/>
              </p:ext>
            </p:extLst>
          </p:nvPr>
        </p:nvGraphicFramePr>
        <p:xfrm>
          <a:off x="395536" y="2708920"/>
          <a:ext cx="8064896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ZIN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PGB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Begeleiding Individueel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324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Begeleiding Groep inclusief vervoer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194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939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b="1" dirty="0" smtClean="0">
                <a:latin typeface="Arial" pitchFamily="34" charset="0"/>
                <a:cs typeface="Arial" pitchFamily="34" charset="0"/>
              </a:rPr>
              <a:t>Wat </a:t>
            </a:r>
            <a:r>
              <a:rPr lang="nl-NL" b="1" dirty="0">
                <a:latin typeface="Arial" pitchFamily="34" charset="0"/>
                <a:cs typeface="Arial" pitchFamily="34" charset="0"/>
              </a:rPr>
              <a:t>is de </a:t>
            </a:r>
            <a:r>
              <a:rPr lang="nl-NL" b="1" dirty="0" err="1">
                <a:latin typeface="Arial" pitchFamily="34" charset="0"/>
                <a:cs typeface="Arial" pitchFamily="34" charset="0"/>
              </a:rPr>
              <a:t>Wmo</a:t>
            </a:r>
            <a:r>
              <a:rPr lang="nl-NL" b="1" dirty="0">
                <a:latin typeface="Arial" pitchFamily="34" charset="0"/>
                <a:cs typeface="Arial" pitchFamily="34" charset="0"/>
              </a:rPr>
              <a:t>? 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Doel </a:t>
            </a:r>
            <a:r>
              <a:rPr lang="nl-NL" dirty="0" err="1">
                <a:latin typeface="Arial" pitchFamily="34" charset="0"/>
                <a:cs typeface="Arial" pitchFamily="34" charset="0"/>
              </a:rPr>
              <a:t>Wmo</a:t>
            </a:r>
            <a:r>
              <a:rPr lang="nl-NL" dirty="0">
                <a:latin typeface="Arial" pitchFamily="34" charset="0"/>
                <a:cs typeface="Arial" pitchFamily="34" charset="0"/>
              </a:rPr>
              <a:t>: Burger in staat stellen maatschappelijk te participeren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Participatiewet</a:t>
            </a:r>
            <a:r>
              <a:rPr lang="nl-NL" dirty="0">
                <a:latin typeface="Arial" pitchFamily="34" charset="0"/>
                <a:cs typeface="Arial" pitchFamily="34" charset="0"/>
              </a:rPr>
              <a:t>, geen zorgwet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Burgers </a:t>
            </a:r>
            <a:r>
              <a:rPr lang="nl-NL" dirty="0">
                <a:latin typeface="Arial" pitchFamily="34" charset="0"/>
                <a:cs typeface="Arial" pitchFamily="34" charset="0"/>
              </a:rPr>
              <a:t>als gebruiker én leverancier van ondersteuning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Professionele </a:t>
            </a:r>
            <a:r>
              <a:rPr lang="nl-NL" dirty="0">
                <a:latin typeface="Arial" pitchFamily="34" charset="0"/>
                <a:cs typeface="Arial" pitchFamily="34" charset="0"/>
              </a:rPr>
              <a:t>naast informele ondersteuning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Algemene </a:t>
            </a:r>
            <a:r>
              <a:rPr lang="nl-NL" dirty="0">
                <a:latin typeface="Arial" pitchFamily="34" charset="0"/>
                <a:cs typeface="Arial" pitchFamily="34" charset="0"/>
              </a:rPr>
              <a:t>opdracht voor gemeenten: 9 prestatievelden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Specifieke </a:t>
            </a:r>
            <a:r>
              <a:rPr lang="nl-NL" dirty="0">
                <a:latin typeface="Arial" pitchFamily="34" charset="0"/>
                <a:cs typeface="Arial" pitchFamily="34" charset="0"/>
              </a:rPr>
              <a:t>opdracht: compensatieplicht (art 4 </a:t>
            </a:r>
            <a:r>
              <a:rPr lang="nl-NL" dirty="0" err="1">
                <a:latin typeface="Arial" pitchFamily="34" charset="0"/>
                <a:cs typeface="Arial" pitchFamily="34" charset="0"/>
              </a:rPr>
              <a:t>Wmo</a:t>
            </a:r>
            <a:r>
              <a:rPr lang="nl-NL" dirty="0">
                <a:latin typeface="Arial" pitchFamily="34" charset="0"/>
                <a:cs typeface="Arial" pitchFamily="34" charset="0"/>
              </a:rPr>
              <a:t>)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Horizontalisering</a:t>
            </a:r>
            <a:r>
              <a:rPr lang="nl-NL" dirty="0">
                <a:latin typeface="Arial" pitchFamily="34" charset="0"/>
                <a:cs typeface="Arial" pitchFamily="34" charset="0"/>
              </a:rPr>
              <a:t>: invloed stakeholders en verantwoording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Beleidsvrijheid </a:t>
            </a:r>
            <a:r>
              <a:rPr lang="nl-NL" dirty="0">
                <a:latin typeface="Arial" pitchFamily="34" charset="0"/>
                <a:cs typeface="Arial" pitchFamily="34" charset="0"/>
              </a:rPr>
              <a:t>voor gemeenten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Lokale </a:t>
            </a:r>
            <a:r>
              <a:rPr lang="nl-NL" dirty="0">
                <a:latin typeface="Arial" pitchFamily="34" charset="0"/>
                <a:cs typeface="Arial" pitchFamily="34" charset="0"/>
              </a:rPr>
              <a:t>verschillen + individueel maatwerk </a:t>
            </a:r>
          </a:p>
          <a:p>
            <a:r>
              <a:rPr lang="nl-N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Middelen </a:t>
            </a:r>
            <a:r>
              <a:rPr lang="nl-NL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Wmo</a:t>
            </a:r>
            <a:r>
              <a:rPr lang="nl-N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niet </a:t>
            </a:r>
            <a:r>
              <a:rPr lang="nl-NL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geoormerkt,gemeenten</a:t>
            </a:r>
            <a:r>
              <a:rPr lang="nl-N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vrij in de besteding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231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nl-NL" b="1" dirty="0" err="1">
                <a:latin typeface="Arial" pitchFamily="34" charset="0"/>
                <a:cs typeface="Arial" pitchFamily="34" charset="0"/>
              </a:rPr>
              <a:t>Wmo</a:t>
            </a:r>
            <a:r>
              <a:rPr lang="nl-NL" b="1" dirty="0">
                <a:latin typeface="Arial" pitchFamily="34" charset="0"/>
                <a:cs typeface="Arial" pitchFamily="34" charset="0"/>
              </a:rPr>
              <a:t>-compensatieplicht wordt uitgebreid 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nl-NL" sz="4200" dirty="0" smtClean="0">
                <a:latin typeface="Arial" pitchFamily="34" charset="0"/>
                <a:cs typeface="Arial" pitchFamily="34" charset="0"/>
              </a:rPr>
              <a:t>Opdracht </a:t>
            </a:r>
            <a:r>
              <a:rPr lang="nl-NL" sz="4200" dirty="0">
                <a:latin typeface="Arial" pitchFamily="34" charset="0"/>
                <a:cs typeface="Arial" pitchFamily="34" charset="0"/>
              </a:rPr>
              <a:t>= bieden van ondersteuning zodat een burger… </a:t>
            </a:r>
          </a:p>
          <a:p>
            <a:endParaRPr lang="nl-NL" sz="4200" dirty="0">
              <a:latin typeface="Arial" pitchFamily="34" charset="0"/>
              <a:cs typeface="Arial" pitchFamily="34" charset="0"/>
            </a:endParaRPr>
          </a:p>
          <a:p>
            <a:r>
              <a:rPr lang="nl-NL" sz="4200" dirty="0">
                <a:latin typeface="Arial" pitchFamily="34" charset="0"/>
                <a:cs typeface="Arial" pitchFamily="34" charset="0"/>
              </a:rPr>
              <a:t>…een huishouden kan voeren </a:t>
            </a:r>
            <a:br>
              <a:rPr lang="nl-NL" sz="4200" dirty="0">
                <a:latin typeface="Arial" pitchFamily="34" charset="0"/>
                <a:cs typeface="Arial" pitchFamily="34" charset="0"/>
              </a:rPr>
            </a:br>
            <a: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hulp </a:t>
            </a:r>
            <a:r>
              <a:rPr lang="nl-NL" sz="4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bij het </a:t>
            </a:r>
            <a: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huishouden</a:t>
            </a:r>
          </a:p>
          <a:p>
            <a:endParaRPr lang="nl-NL" sz="4200" dirty="0">
              <a:latin typeface="Arial" pitchFamily="34" charset="0"/>
              <a:cs typeface="Arial" pitchFamily="34" charset="0"/>
            </a:endParaRPr>
          </a:p>
          <a:p>
            <a:r>
              <a:rPr lang="nl-NL" sz="4200" dirty="0">
                <a:latin typeface="Arial" pitchFamily="34" charset="0"/>
                <a:cs typeface="Arial" pitchFamily="34" charset="0"/>
              </a:rPr>
              <a:t>…zich in en om de woning kan verplaatsen </a:t>
            </a:r>
            <a:r>
              <a:rPr lang="nl-NL" sz="4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4200" dirty="0" smtClean="0">
                <a:latin typeface="Arial" pitchFamily="34" charset="0"/>
                <a:cs typeface="Arial" pitchFamily="34" charset="0"/>
              </a:rPr>
            </a:br>
            <a: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rolstoel </a:t>
            </a:r>
            <a:b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aanpassing </a:t>
            </a:r>
            <a:r>
              <a:rPr lang="nl-NL" sz="4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de woning, zoals een traplift </a:t>
            </a:r>
          </a:p>
          <a:p>
            <a:endParaRPr lang="nl-NL" sz="4200" dirty="0">
              <a:latin typeface="Arial" pitchFamily="34" charset="0"/>
              <a:cs typeface="Arial" pitchFamily="34" charset="0"/>
            </a:endParaRPr>
          </a:p>
          <a:p>
            <a:r>
              <a:rPr lang="nl-NL" sz="4200" dirty="0">
                <a:latin typeface="Arial" pitchFamily="34" charset="0"/>
                <a:cs typeface="Arial" pitchFamily="34" charset="0"/>
              </a:rPr>
              <a:t>…zich lokaal kan verplaatsen </a:t>
            </a:r>
            <a:br>
              <a:rPr lang="nl-NL" sz="4200" dirty="0">
                <a:latin typeface="Arial" pitchFamily="34" charset="0"/>
                <a:cs typeface="Arial" pitchFamily="34" charset="0"/>
              </a:rPr>
            </a:br>
            <a: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vervoersmiddel </a:t>
            </a:r>
            <a:r>
              <a:rPr lang="nl-NL" sz="4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de regio, zoals een </a:t>
            </a:r>
            <a:r>
              <a:rPr lang="nl-NL" sz="4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taxibus</a:t>
            </a:r>
            <a:r>
              <a:rPr lang="nl-NL" sz="4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nl-NL" sz="4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scootmobiel</a:t>
            </a:r>
            <a:r>
              <a:rPr lang="nl-NL" sz="4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nl-NL" sz="4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nl-NL" sz="4200" dirty="0">
              <a:latin typeface="Arial" pitchFamily="34" charset="0"/>
              <a:cs typeface="Arial" pitchFamily="34" charset="0"/>
            </a:endParaRPr>
          </a:p>
          <a:p>
            <a:r>
              <a:rPr lang="nl-NL" sz="4200" dirty="0">
                <a:latin typeface="Arial" pitchFamily="34" charset="0"/>
                <a:cs typeface="Arial" pitchFamily="34" charset="0"/>
              </a:rPr>
              <a:t>…kan deelnemen aan het maatschappelijk verkeer en sociale verbanden kan aangaan </a:t>
            </a:r>
            <a:r>
              <a:rPr lang="nl-NL" sz="4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4200" dirty="0" smtClean="0">
                <a:latin typeface="Arial" pitchFamily="34" charset="0"/>
                <a:cs typeface="Arial" pitchFamily="34" charset="0"/>
              </a:rPr>
            </a:br>
            <a: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welzijnsactiviteiten </a:t>
            </a:r>
            <a:b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maaltijdverzorging </a:t>
            </a:r>
            <a:b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nl-NL" sz="4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gemeenschappelijke </a:t>
            </a:r>
            <a:r>
              <a:rPr lang="nl-NL" sz="4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dagbesteding </a:t>
            </a:r>
          </a:p>
          <a:p>
            <a:endParaRPr lang="nl-NL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7449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Nieuwe taak vanaf 1 jan. 2013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b="1" dirty="0">
                <a:latin typeface="Arial" pitchFamily="34" charset="0"/>
                <a:cs typeface="Arial" pitchFamily="34" charset="0"/>
              </a:rPr>
              <a:t>de resultaten van begeleiding </a:t>
            </a:r>
            <a:endParaRPr lang="nl-NL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Een burger dagelijkse </a:t>
            </a:r>
            <a:r>
              <a:rPr lang="nl-N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levensverrichtingen kan uitvoeren en het persoonlijk leven structureert en daarover regie voert. </a:t>
            </a:r>
          </a:p>
        </p:txBody>
      </p:sp>
    </p:spTree>
    <p:extLst>
      <p:ext uri="{BB962C8B-B14F-4D97-AF65-F5344CB8AC3E}">
        <p14:creationId xmlns:p14="http://schemas.microsoft.com/office/powerpoint/2010/main" val="1371315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/>
              <a:t/>
            </a:r>
            <a:br>
              <a:rPr lang="nl-NL" dirty="0"/>
            </a:br>
            <a:r>
              <a:rPr lang="nl-NL" b="1" dirty="0"/>
              <a:t>Van AWBZ naar </a:t>
            </a:r>
            <a:r>
              <a:rPr lang="nl-NL" b="1" dirty="0" err="1"/>
              <a:t>Wmo</a:t>
            </a:r>
            <a:r>
              <a:rPr lang="nl-NL" b="1" dirty="0"/>
              <a:t> - van zorg naar participatie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Gemeentelijke compensatieplicht i.p.v. individuele rechten en verzekerde zorgplicht </a:t>
            </a:r>
            <a:r>
              <a:rPr lang="nl-N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nl-N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nl-NL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nl-NL" dirty="0" err="1">
                <a:latin typeface="Arial" pitchFamily="34" charset="0"/>
                <a:cs typeface="Arial" pitchFamily="34" charset="0"/>
              </a:rPr>
              <a:t>Wmo</a:t>
            </a:r>
            <a:r>
              <a:rPr lang="nl-NL" dirty="0">
                <a:latin typeface="Arial" pitchFamily="34" charset="0"/>
                <a:cs typeface="Arial" pitchFamily="34" charset="0"/>
              </a:rPr>
              <a:t>-achtig werken" (De Kanteling en Welzijn Nieuwe Stijl) houdt o.m. in: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Minder </a:t>
            </a:r>
            <a:r>
              <a:rPr lang="nl-NL" dirty="0">
                <a:latin typeface="Arial" pitchFamily="34" charset="0"/>
                <a:cs typeface="Arial" pitchFamily="34" charset="0"/>
              </a:rPr>
              <a:t>landelijke protocollen, meer lokaal en individueel maatwerk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Meer </a:t>
            </a:r>
            <a:r>
              <a:rPr lang="nl-NL" dirty="0">
                <a:latin typeface="Arial" pitchFamily="34" charset="0"/>
                <a:cs typeface="Arial" pitchFamily="34" charset="0"/>
              </a:rPr>
              <a:t>ruimte voor algemene voorzieningen, wijkgericht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Minder </a:t>
            </a:r>
            <a:r>
              <a:rPr lang="nl-NL" dirty="0">
                <a:latin typeface="Arial" pitchFamily="34" charset="0"/>
                <a:cs typeface="Arial" pitchFamily="34" charset="0"/>
              </a:rPr>
              <a:t>loketten en beoordelen, meer samen zoeken naar oplossingen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Meer </a:t>
            </a:r>
            <a:r>
              <a:rPr lang="nl-NL" dirty="0">
                <a:latin typeface="Arial" pitchFamily="34" charset="0"/>
                <a:cs typeface="Arial" pitchFamily="34" charset="0"/>
              </a:rPr>
              <a:t>kijken naar wat iemand wel kan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Belang </a:t>
            </a:r>
            <a:r>
              <a:rPr lang="nl-NL" dirty="0">
                <a:latin typeface="Arial" pitchFamily="34" charset="0"/>
                <a:cs typeface="Arial" pitchFamily="34" charset="0"/>
              </a:rPr>
              <a:t>van informele zorg: wettelijk verankerd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Zorginzet </a:t>
            </a:r>
            <a:r>
              <a:rPr lang="nl-NL" dirty="0">
                <a:latin typeface="Arial" pitchFamily="34" charset="0"/>
                <a:cs typeface="Arial" pitchFamily="34" charset="0"/>
              </a:rPr>
              <a:t>meer laten "mee-ademen" met zorgbehoefte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Minder </a:t>
            </a:r>
            <a:r>
              <a:rPr lang="nl-NL" dirty="0">
                <a:latin typeface="Arial" pitchFamily="34" charset="0"/>
                <a:cs typeface="Arial" pitchFamily="34" charset="0"/>
              </a:rPr>
              <a:t>verantwoorden, meer presteren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7138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/>
              <a:t/>
            </a:r>
            <a:br>
              <a:rPr lang="nl-NL" dirty="0"/>
            </a:br>
            <a:r>
              <a:rPr lang="nl-NL" b="1" dirty="0"/>
              <a:t>Van AWBZ naar </a:t>
            </a:r>
            <a:r>
              <a:rPr lang="nl-NL" b="1" dirty="0" err="1"/>
              <a:t>Wmo</a:t>
            </a:r>
            <a:r>
              <a:rPr lang="nl-NL" b="1" dirty="0"/>
              <a:t> - andere organisatievormen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nl-NL" dirty="0"/>
          </a:p>
          <a:p>
            <a:pPr marL="0" indent="0">
              <a:buNone/>
            </a:pPr>
            <a:r>
              <a:rPr lang="nl-NL" dirty="0">
                <a:latin typeface="Arial" pitchFamily="34" charset="0"/>
                <a:cs typeface="Arial" pitchFamily="34" charset="0"/>
              </a:rPr>
              <a:t>Hoe krijgt de burger zijn voorziening en wie gaat daar over?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nl-NL" dirty="0">
                <a:latin typeface="Arial" pitchFamily="34" charset="0"/>
                <a:cs typeface="Arial" pitchFamily="34" charset="0"/>
              </a:rPr>
              <a:t>AWBZ geldt het model: CIZ -&gt; zorgkantoor -&gt; aanbieder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endParaRPr lang="nl-NL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nl-NL" dirty="0" err="1">
                <a:latin typeface="Arial" pitchFamily="34" charset="0"/>
                <a:cs typeface="Arial" pitchFamily="34" charset="0"/>
              </a:rPr>
              <a:t>Wmo</a:t>
            </a:r>
            <a:r>
              <a:rPr lang="nl-NL" dirty="0">
                <a:latin typeface="Arial" pitchFamily="34" charset="0"/>
                <a:cs typeface="Arial" pitchFamily="34" charset="0"/>
              </a:rPr>
              <a:t> veel meer mogelijkheden om het anders te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doen: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gedifferentieerde </a:t>
            </a:r>
            <a:r>
              <a:rPr lang="nl-NL" dirty="0">
                <a:latin typeface="Arial" pitchFamily="34" charset="0"/>
                <a:cs typeface="Arial" pitchFamily="34" charset="0"/>
              </a:rPr>
              <a:t>toegang: direct toegankelijk, naast lichte toets, naast externe indicatie, naast beoordeling door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professional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Afspraken </a:t>
            </a:r>
            <a:r>
              <a:rPr lang="nl-NL" dirty="0">
                <a:latin typeface="Arial" pitchFamily="34" charset="0"/>
                <a:cs typeface="Arial" pitchFamily="34" charset="0"/>
              </a:rPr>
              <a:t>maken voor een integrale aanpak per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wijk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algemeen </a:t>
            </a:r>
            <a:r>
              <a:rPr lang="nl-NL" dirty="0">
                <a:latin typeface="Arial" pitchFamily="34" charset="0"/>
                <a:cs typeface="Arial" pitchFamily="34" charset="0"/>
              </a:rPr>
              <a:t>toegankelijke voorzieningen (</a:t>
            </a:r>
            <a:r>
              <a:rPr lang="nl-NL" dirty="0" err="1">
                <a:latin typeface="Arial" pitchFamily="34" charset="0"/>
                <a:cs typeface="Arial" pitchFamily="34" charset="0"/>
              </a:rPr>
              <a:t>vgl</a:t>
            </a:r>
            <a:r>
              <a:rPr lang="nl-NL" dirty="0">
                <a:latin typeface="Arial" pitchFamily="34" charset="0"/>
                <a:cs typeface="Arial" pitchFamily="34" charset="0"/>
              </a:rPr>
              <a:t>: welzijn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ouderen)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AMW-model</a:t>
            </a:r>
            <a:r>
              <a:rPr lang="nl-NL" dirty="0">
                <a:latin typeface="Arial" pitchFamily="34" charset="0"/>
                <a:cs typeface="Arial" pitchFamily="34" charset="0"/>
              </a:rPr>
              <a:t>: wel individuele hulp, maar burger gaat direct naar de aanbieder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persoonsvolgende </a:t>
            </a:r>
            <a:r>
              <a:rPr lang="nl-NL" dirty="0" err="1">
                <a:latin typeface="Arial" pitchFamily="34" charset="0"/>
                <a:cs typeface="Arial" pitchFamily="34" charset="0"/>
              </a:rPr>
              <a:t>budgetten</a:t>
            </a:r>
            <a:r>
              <a:rPr lang="nl-NL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Aanbesteden</a:t>
            </a:r>
            <a:r>
              <a:rPr lang="nl-NL" dirty="0">
                <a:latin typeface="Arial" pitchFamily="34" charset="0"/>
                <a:cs typeface="Arial" pitchFamily="34" charset="0"/>
              </a:rPr>
              <a:t>? Volgens 2B-procedure. Biedt meer vrijheid tot samenwerking, overleg, gericht inhuren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1165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latin typeface="Arial" pitchFamily="34" charset="0"/>
                <a:cs typeface="Arial" pitchFamily="34" charset="0"/>
              </a:rPr>
              <a:t>Tijdspad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Uitgangspunt is: Behandeling Wet voor 1 jan. 2012 goed gebeurd door Eerste </a:t>
            </a:r>
            <a:r>
              <a:rPr lang="nl-NL" dirty="0">
                <a:latin typeface="Arial" pitchFamily="34" charset="0"/>
                <a:cs typeface="Arial" pitchFamily="34" charset="0"/>
              </a:rPr>
              <a:t>K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amer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Modelverordening VNG in april 2012 gereed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Invoering per 1 jan. 2013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267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Transitiebureau VWS en VNG</a:t>
            </a:r>
          </a:p>
          <a:p>
            <a:r>
              <a:rPr lang="nl-NL" dirty="0" smtClean="0"/>
              <a:t>Bijeenkomsten zorgaanbieders, gemeenten, cliëntenorganisaties</a:t>
            </a:r>
          </a:p>
          <a:p>
            <a:r>
              <a:rPr lang="nl-NL" dirty="0" smtClean="0"/>
              <a:t>Diverse onderzoeken vinden plaats</a:t>
            </a:r>
            <a:br>
              <a:rPr lang="nl-NL" dirty="0" smtClean="0"/>
            </a:br>
            <a:r>
              <a:rPr lang="nl-NL" dirty="0" smtClean="0"/>
              <a:t>- Speciale groepen (Deloitte),</a:t>
            </a:r>
            <a:br>
              <a:rPr lang="nl-NL" dirty="0" smtClean="0"/>
            </a:br>
            <a:r>
              <a:rPr lang="nl-NL" dirty="0" smtClean="0"/>
              <a:t>- Aandachtspunten voor gemeenten (HHM)</a:t>
            </a:r>
            <a:br>
              <a:rPr lang="nl-NL" dirty="0" smtClean="0"/>
            </a:br>
            <a:r>
              <a:rPr lang="nl-NL" dirty="0" smtClean="0"/>
              <a:t>- Wie is de Cliënt (CIZ)</a:t>
            </a:r>
            <a:br>
              <a:rPr lang="nl-NL" dirty="0" smtClean="0"/>
            </a:br>
            <a:r>
              <a:rPr lang="nl-NL" dirty="0" smtClean="0"/>
              <a:t>transitieprogramma </a:t>
            </a:r>
            <a:br>
              <a:rPr lang="nl-NL" dirty="0" smtClean="0"/>
            </a:br>
            <a:r>
              <a:rPr lang="nl-NL" dirty="0" smtClean="0"/>
              <a:t>- lokale belangenbehartiging (cliëntenorganisaties)</a:t>
            </a:r>
            <a:br>
              <a:rPr lang="nl-NL" dirty="0" smtClean="0"/>
            </a:br>
            <a:r>
              <a:rPr lang="nl-NL" dirty="0" smtClean="0"/>
              <a:t>- monitoring (cliëntenorganisaties)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63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Loes 10 jaar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548680"/>
            <a:ext cx="3969108" cy="2641098"/>
          </a:xfrm>
        </p:spPr>
      </p:pic>
      <p:sp>
        <p:nvSpPr>
          <p:cNvPr id="6" name="Tijdelijke aanduiding voor teks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Basisschool sinds 4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jaar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Rugzakje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Extra begeleiding gymles (PV)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Broer/zus op zelfde school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Gastgezin, weekend per maand, 2 weken zomervakantie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PGB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-------------------------------------------------</a:t>
            </a:r>
          </a:p>
          <a:p>
            <a:r>
              <a:rPr lang="nl-NL" b="1" dirty="0" smtClean="0">
                <a:latin typeface="Arial" pitchFamily="34" charset="0"/>
                <a:cs typeface="Arial" pitchFamily="34" charset="0"/>
              </a:rPr>
              <a:t>Na 1 jan. 2014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r>
              <a:rPr lang="nl-NL" dirty="0" smtClean="0">
                <a:latin typeface="Arial" pitchFamily="34" charset="0"/>
                <a:cs typeface="Arial" pitchFamily="34" charset="0"/>
              </a:rPr>
              <a:t>Geen PGB meer</a:t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r>
              <a:rPr lang="nl-NL" dirty="0" smtClean="0">
                <a:latin typeface="Arial" pitchFamily="34" charset="0"/>
                <a:cs typeface="Arial" pitchFamily="34" charset="0"/>
              </a:rPr>
              <a:t>begeleiding groep en kortdurend verblijf naar WMO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885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651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Rianne 24 jaar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065" y="1556792"/>
            <a:ext cx="3273710" cy="2458154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Woont op eigen flatje</a:t>
            </a: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PPD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NOS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Structuur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Vroeger MLK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3 uur ambulante begeleiding via regionale zorgaanbieder per week</a:t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r>
              <a:rPr lang="nl-NL" dirty="0" smtClean="0">
                <a:latin typeface="Arial" pitchFamily="34" charset="0"/>
                <a:cs typeface="Arial" pitchFamily="34" charset="0"/>
              </a:rPr>
              <a:t>financiën, medicatie, gezond eten e.d.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Wajonguitkering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Vrijwilligerswerk in kantine van grote bank, 4 dagen per week, begeleiding vanuit dagcentrum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Moeder verpleeghuis, vader overleden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------------------------------------------------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Ambulante begeleiding via WMO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‘werk’ via WMO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IQ 78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Wajong-herkeuring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6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Hans 41 jaar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575" y="1241266"/>
            <a:ext cx="3314700" cy="3916680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Hans is schizofreen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Wajong-uitkering, vroeger gewerkt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Vrijwilligerswerk 3 dagdelen per week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Veel rust nodig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Ambulante begeleiding via regionale zorgaanbieder 4 uur per week en gebruik steunpunt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Relaties stuk gelopen, geen contact familie en dochter.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------------------------------------------------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Begeleiding via WMO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Herkeuring Wajong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43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Oma </a:t>
            </a:r>
            <a:r>
              <a:rPr lang="nl-NL" dirty="0">
                <a:latin typeface="Arial" pitchFamily="34" charset="0"/>
                <a:cs typeface="Arial" pitchFamily="34" charset="0"/>
              </a:rPr>
              <a:t>J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ansen ( 89 jaar)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925" y="1510506"/>
            <a:ext cx="5080000" cy="3378200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Woont zelfstandig, man overleden,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geen kinderen,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2 keer per week bezoek van vrijwilligster van Kerk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Huishoudelijke verzorging via 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Wmo</a:t>
            </a:r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Eten via Tafeltje Dekje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Diverse woningaanpassingen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Thuiszorg (</a:t>
            </a:r>
            <a:r>
              <a:rPr lang="nl-NL" dirty="0">
                <a:latin typeface="Arial" pitchFamily="34" charset="0"/>
                <a:cs typeface="Arial" pitchFamily="34" charset="0"/>
              </a:rPr>
              <a:t>P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ersoonlijke verzorging en verpleging ) </a:t>
            </a:r>
            <a:br>
              <a:rPr lang="nl-NL" dirty="0" smtClean="0">
                <a:latin typeface="Arial" pitchFamily="34" charset="0"/>
                <a:cs typeface="Arial" pitchFamily="34" charset="0"/>
              </a:rPr>
            </a:br>
            <a:r>
              <a:rPr lang="nl-NL" dirty="0" smtClean="0">
                <a:latin typeface="Arial" pitchFamily="34" charset="0"/>
                <a:cs typeface="Arial" pitchFamily="34" charset="0"/>
              </a:rPr>
              <a:t>4 maal per week, 2 uur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Begeleiding 2 dagdelen per week met vervoer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Dagbesteding 3 dagdelen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------------------------------------------------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Begeleiding en dagbesteding via WMO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86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/>
              <a:t/>
            </a:r>
            <a:br>
              <a:rPr lang="nl-NL" dirty="0"/>
            </a:br>
            <a:r>
              <a:rPr lang="nl-NL" b="1" dirty="0">
                <a:latin typeface="Arial" pitchFamily="34" charset="0"/>
                <a:cs typeface="Arial" pitchFamily="34" charset="0"/>
              </a:rPr>
              <a:t>Begeleiding naar de </a:t>
            </a:r>
            <a:r>
              <a:rPr lang="nl-NL" b="1" dirty="0" err="1">
                <a:latin typeface="Arial" pitchFamily="34" charset="0"/>
                <a:cs typeface="Arial" pitchFamily="34" charset="0"/>
              </a:rPr>
              <a:t>Wmo</a:t>
            </a:r>
            <a:r>
              <a:rPr lang="nl-NL" b="1" dirty="0">
                <a:latin typeface="Arial" pitchFamily="34" charset="0"/>
                <a:cs typeface="Arial" pitchFamily="34" charset="0"/>
              </a:rPr>
              <a:t>: wat gaat er over en waarom? 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latin typeface="Arial" pitchFamily="34" charset="0"/>
                <a:cs typeface="Arial" pitchFamily="34" charset="0"/>
              </a:rPr>
              <a:t>Extramurale begeleiding gaat over naar de </a:t>
            </a:r>
            <a:r>
              <a:rPr lang="nl-NL" dirty="0" err="1">
                <a:latin typeface="Arial" pitchFamily="34" charset="0"/>
                <a:cs typeface="Arial" pitchFamily="34" charset="0"/>
              </a:rPr>
              <a:t>Wmo</a:t>
            </a:r>
            <a:r>
              <a:rPr lang="nl-NL" dirty="0">
                <a:latin typeface="Arial" pitchFamily="34" charset="0"/>
                <a:cs typeface="Arial" pitchFamily="34" charset="0"/>
              </a:rPr>
              <a:t>, inclusief: </a:t>
            </a:r>
          </a:p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- jeugd </a:t>
            </a:r>
            <a:r>
              <a:rPr lang="nl-NL" dirty="0">
                <a:latin typeface="Arial" pitchFamily="34" charset="0"/>
                <a:cs typeface="Arial" pitchFamily="34" charset="0"/>
              </a:rPr>
              <a:t>indien sprake van extramurale begeleiding; </a:t>
            </a:r>
          </a:p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- vervoer</a:t>
            </a:r>
            <a:r>
              <a:rPr lang="nl-NL" dirty="0">
                <a:latin typeface="Arial" pitchFamily="34" charset="0"/>
                <a:cs typeface="Arial" pitchFamily="34" charset="0"/>
              </a:rPr>
              <a:t>; </a:t>
            </a:r>
          </a:p>
          <a:p>
            <a:pPr marL="0" indent="0">
              <a:buNone/>
            </a:pPr>
            <a:endParaRPr lang="nl-NL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 exclusief</a:t>
            </a:r>
            <a:r>
              <a:rPr lang="nl-NL" dirty="0">
                <a:latin typeface="Arial" pitchFamily="34" charset="0"/>
                <a:cs typeface="Arial" pitchFamily="34" charset="0"/>
              </a:rPr>
              <a:t>: indien er een verblijfsindicatie is (ZZP of VPT).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Vanaf </a:t>
            </a:r>
            <a:r>
              <a:rPr lang="nl-NL" dirty="0">
                <a:latin typeface="Arial" pitchFamily="34" charset="0"/>
                <a:cs typeface="Arial" pitchFamily="34" charset="0"/>
              </a:rPr>
              <a:t>2013 gemeenten verantwoordelijk voor nieuwe cliënten, vanaf 2014 voor alle cliënten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Taakstelling </a:t>
            </a:r>
            <a:r>
              <a:rPr lang="nl-NL" dirty="0">
                <a:latin typeface="Arial" pitchFamily="34" charset="0"/>
                <a:cs typeface="Arial" pitchFamily="34" charset="0"/>
              </a:rPr>
              <a:t>van 5%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Geen </a:t>
            </a:r>
            <a:r>
              <a:rPr lang="nl-NL" dirty="0">
                <a:latin typeface="Arial" pitchFamily="34" charset="0"/>
                <a:cs typeface="Arial" pitchFamily="34" charset="0"/>
              </a:rPr>
              <a:t>overheveling: schrappen AWBZ-functie onder gelijktijdig creëren van een nieuwe taak in de </a:t>
            </a:r>
            <a:r>
              <a:rPr lang="nl-NL" dirty="0" err="1">
                <a:latin typeface="Arial" pitchFamily="34" charset="0"/>
                <a:cs typeface="Arial" pitchFamily="34" charset="0"/>
              </a:rPr>
              <a:t>Wmo</a:t>
            </a:r>
            <a:r>
              <a:rPr lang="nl-NL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8567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dirty="0" smtClean="0"/>
              <a:t>Voorwaarden 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Bestuursakkoord 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Aandacht </a:t>
            </a:r>
            <a:r>
              <a:rPr lang="nl-NL" dirty="0">
                <a:latin typeface="Arial" pitchFamily="34" charset="0"/>
                <a:cs typeface="Arial" pitchFamily="34" charset="0"/>
              </a:rPr>
              <a:t>voor cumulatie van effecten van maatregelen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Onderzoek </a:t>
            </a:r>
            <a:r>
              <a:rPr lang="nl-NL" dirty="0">
                <a:latin typeface="Arial" pitchFamily="34" charset="0"/>
                <a:cs typeface="Arial" pitchFamily="34" charset="0"/>
              </a:rPr>
              <a:t>naar specifieke groepen - specifieke maatregelen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4670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/>
              <a:t/>
            </a:r>
            <a:br>
              <a:rPr lang="nl-NL" dirty="0"/>
            </a:br>
            <a:r>
              <a:rPr lang="nl-NL" b="1" dirty="0"/>
              <a:t>Samenhang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Naast </a:t>
            </a:r>
            <a:r>
              <a:rPr lang="nl-NL" dirty="0">
                <a:latin typeface="Arial" pitchFamily="34" charset="0"/>
                <a:cs typeface="Arial" pitchFamily="34" charset="0"/>
              </a:rPr>
              <a:t>begeleiding ook: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inloop </a:t>
            </a:r>
            <a:r>
              <a:rPr lang="nl-NL" dirty="0">
                <a:latin typeface="Arial" pitchFamily="34" charset="0"/>
                <a:cs typeface="Arial" pitchFamily="34" charset="0"/>
              </a:rPr>
              <a:t>GGZ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hulpmiddelen 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kortdurend </a:t>
            </a:r>
            <a:r>
              <a:rPr lang="nl-NL" dirty="0">
                <a:latin typeface="Arial" pitchFamily="34" charset="0"/>
                <a:cs typeface="Arial" pitchFamily="34" charset="0"/>
              </a:rPr>
              <a:t>verblijf </a:t>
            </a:r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Samenhang </a:t>
            </a:r>
            <a:r>
              <a:rPr lang="nl-NL" dirty="0">
                <a:latin typeface="Arial" pitchFamily="34" charset="0"/>
                <a:cs typeface="Arial" pitchFamily="34" charset="0"/>
              </a:rPr>
              <a:t>met maatregelen in AWBZ: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uitvoering </a:t>
            </a:r>
            <a:r>
              <a:rPr lang="nl-NL" dirty="0">
                <a:latin typeface="Arial" pitchFamily="34" charset="0"/>
                <a:cs typeface="Arial" pitchFamily="34" charset="0"/>
              </a:rPr>
              <a:t>door verzekeraars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IQ-maatregel 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scheiden </a:t>
            </a:r>
            <a:r>
              <a:rPr lang="nl-NL" dirty="0">
                <a:latin typeface="Arial" pitchFamily="34" charset="0"/>
                <a:cs typeface="Arial" pitchFamily="34" charset="0"/>
              </a:rPr>
              <a:t>wonen-zorg </a:t>
            </a:r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Samenhang </a:t>
            </a:r>
            <a:r>
              <a:rPr lang="nl-NL" dirty="0">
                <a:latin typeface="Arial" pitchFamily="34" charset="0"/>
                <a:cs typeface="Arial" pitchFamily="34" charset="0"/>
              </a:rPr>
              <a:t>met andere transities: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Wajong-WSW-WWB 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decentralisatie </a:t>
            </a:r>
            <a:r>
              <a:rPr lang="nl-NL" dirty="0">
                <a:latin typeface="Arial" pitchFamily="34" charset="0"/>
                <a:cs typeface="Arial" pitchFamily="34" charset="0"/>
              </a:rPr>
              <a:t>Jeugdzorg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3733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dirty="0" smtClean="0">
                <a:latin typeface="Arial" pitchFamily="34" charset="0"/>
                <a:cs typeface="Arial" pitchFamily="34" charset="0"/>
              </a:rPr>
              <a:t>Wie </a:t>
            </a:r>
            <a:r>
              <a:rPr lang="nl-NL" b="1" dirty="0">
                <a:latin typeface="Arial" pitchFamily="34" charset="0"/>
                <a:cs typeface="Arial" pitchFamily="34" charset="0"/>
              </a:rPr>
              <a:t>zijn de cliënten in de AWBZ? 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Totaal </a:t>
            </a:r>
            <a:r>
              <a:rPr lang="nl-NL" dirty="0">
                <a:latin typeface="Arial" pitchFamily="34" charset="0"/>
                <a:cs typeface="Arial" pitchFamily="34" charset="0"/>
              </a:rPr>
              <a:t>circa 180.000 mensen </a:t>
            </a:r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l-NL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dirty="0">
                <a:latin typeface="Arial" pitchFamily="34" charset="0"/>
                <a:cs typeface="Arial" pitchFamily="34" charset="0"/>
              </a:rPr>
              <a:t>Naar grondslag: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somatische </a:t>
            </a:r>
            <a:r>
              <a:rPr lang="nl-NL" dirty="0">
                <a:latin typeface="Arial" pitchFamily="34" charset="0"/>
                <a:cs typeface="Arial" pitchFamily="34" charset="0"/>
              </a:rPr>
              <a:t>aandoening 38.000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psychogeriatrische </a:t>
            </a:r>
            <a:r>
              <a:rPr lang="nl-NL" dirty="0">
                <a:latin typeface="Arial" pitchFamily="34" charset="0"/>
                <a:cs typeface="Arial" pitchFamily="34" charset="0"/>
              </a:rPr>
              <a:t>problematiek 14.000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psychiatrische </a:t>
            </a:r>
            <a:r>
              <a:rPr lang="nl-NL" dirty="0">
                <a:latin typeface="Arial" pitchFamily="34" charset="0"/>
                <a:cs typeface="Arial" pitchFamily="34" charset="0"/>
              </a:rPr>
              <a:t>stoornis 56.000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verstandelijke </a:t>
            </a:r>
            <a:r>
              <a:rPr lang="nl-NL" dirty="0">
                <a:latin typeface="Arial" pitchFamily="34" charset="0"/>
                <a:cs typeface="Arial" pitchFamily="34" charset="0"/>
              </a:rPr>
              <a:t>handicap 50.000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lichamelijke </a:t>
            </a:r>
            <a:r>
              <a:rPr lang="nl-NL" dirty="0">
                <a:latin typeface="Arial" pitchFamily="34" charset="0"/>
                <a:cs typeface="Arial" pitchFamily="34" charset="0"/>
              </a:rPr>
              <a:t>handicap 14.000 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zintuiglijke </a:t>
            </a:r>
            <a:r>
              <a:rPr lang="nl-NL" dirty="0">
                <a:latin typeface="Arial" pitchFamily="34" charset="0"/>
                <a:cs typeface="Arial" pitchFamily="34" charset="0"/>
              </a:rPr>
              <a:t>handicap 5.000 </a:t>
            </a:r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itchFamily="34" charset="0"/>
                <a:cs typeface="Arial" pitchFamily="34" charset="0"/>
              </a:rPr>
              <a:t>Daarvan heeft 85.000 ook een indicatie voor verpleging/ persoonlijke verzorging. Deze functies blijven onder de AWBZ vallen.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8199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533</Words>
  <Application>Microsoft Office PowerPoint</Application>
  <PresentationFormat>Diavoorstelling (4:3)</PresentationFormat>
  <Paragraphs>182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Kantoorthema</vt:lpstr>
      <vt:lpstr>  Decentralisatie begeleiding naar gemeenten  </vt:lpstr>
      <vt:lpstr>Loes 10 jaar</vt:lpstr>
      <vt:lpstr>Rianne 24 jaar</vt:lpstr>
      <vt:lpstr>Hans 41 jaar</vt:lpstr>
      <vt:lpstr>Oma Jansen ( 89 jaar)</vt:lpstr>
      <vt:lpstr> Begeleiding naar de Wmo: wat gaat er over en waarom? </vt:lpstr>
      <vt:lpstr>Voorwaarden  </vt:lpstr>
      <vt:lpstr> Samenhang </vt:lpstr>
      <vt:lpstr>Wie zijn de cliënten in de AWBZ? </vt:lpstr>
      <vt:lpstr> Wat is de functie Begeleiding in de AWBZ? </vt:lpstr>
      <vt:lpstr>Wat voor activiteiten? </vt:lpstr>
      <vt:lpstr>Wie zijn de cliënten in Overbetuwe </vt:lpstr>
      <vt:lpstr>Wat is de Wmo? </vt:lpstr>
      <vt:lpstr>De Wmo-compensatieplicht wordt uitgebreid </vt:lpstr>
      <vt:lpstr>Nieuwe taak vanaf 1 jan. 2013</vt:lpstr>
      <vt:lpstr> Van AWBZ naar Wmo - van zorg naar participatie </vt:lpstr>
      <vt:lpstr> Van AWBZ naar Wmo - andere organisatievormen </vt:lpstr>
      <vt:lpstr>Tijdspad</vt:lpstr>
      <vt:lpstr>Ondersteuning</vt:lpstr>
      <vt:lpstr>Vragen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Decentralisatie begeleiding naar gemeenten  Wat houdt het in?  Wat gaat er veranderen?</dc:title>
  <dc:creator>Naar-Keuze</dc:creator>
  <cp:lastModifiedBy>Naar-Keuze</cp:lastModifiedBy>
  <cp:revision>9</cp:revision>
  <dcterms:created xsi:type="dcterms:W3CDTF">2011-10-06T10:14:12Z</dcterms:created>
  <dcterms:modified xsi:type="dcterms:W3CDTF">2011-10-09T14:18:14Z</dcterms:modified>
</cp:coreProperties>
</file>