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6761" r:id="rId3"/>
    <p:sldId id="6762" r:id="rId4"/>
    <p:sldId id="6715" r:id="rId5"/>
    <p:sldId id="6763" r:id="rId6"/>
    <p:sldId id="6690" r:id="rId7"/>
    <p:sldId id="6765" r:id="rId8"/>
    <p:sldId id="6535" r:id="rId9"/>
    <p:sldId id="6766" r:id="rId10"/>
    <p:sldId id="402" r:id="rId11"/>
    <p:sldId id="6727" r:id="rId12"/>
    <p:sldId id="6722" r:id="rId13"/>
    <p:sldId id="6726" r:id="rId14"/>
    <p:sldId id="6724" r:id="rId15"/>
    <p:sldId id="6725" r:id="rId16"/>
    <p:sldId id="6541" r:id="rId17"/>
    <p:sldId id="268" r:id="rId18"/>
    <p:sldId id="273" r:id="rId19"/>
    <p:sldId id="6542" r:id="rId20"/>
    <p:sldId id="6538" r:id="rId21"/>
    <p:sldId id="6543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7"/>
    <p:restoredTop sz="94719"/>
  </p:normalViewPr>
  <p:slideViewPr>
    <p:cSldViewPr snapToGrid="0">
      <p:cViewPr varScale="1">
        <p:scale>
          <a:sx n="147" d="100"/>
          <a:sy n="147" d="100"/>
        </p:scale>
        <p:origin x="24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2T09:17:47.748"/>
    </inkml:context>
    <inkml:brush xml:id="br0">
      <inkml:brushProperty name="width" value="0.3" units="cm"/>
      <inkml:brushProperty name="height" value="0.6" units="cm"/>
      <inkml:brushProperty name="color" value="#1B143C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4068,'4'0,"0"-1,-1 0,0 1,1-1,-1 0,0 1,1-2,-1 1,5-3,29-7,-17 8,2 0,-1 2,0 0,0 0,-1 2,34 2,127 25,-3-2,-67-19,-82-6,1 1,0 0,0 2,-2 0,1 0,-1 3,34 9,-7 3,0-1,98 21,-124-36,0 0,0-1,1-2,-1 0,53-5,15 0,514 3,-350 2,-221-1,-1-2,0-1,1-1,-1-1,49-13,-70 14,40-5,1 3,117-8,-118 13,-1-2,0-3,83-15,7-18,-101 25,1 2,1 1,84-11,115-17,-36 4,91 0,-50-7,-117 17,-93 19,0-2,-2-2,0-1,-1 0,0-3,-3 0,1-1,61-37,96-52,-176 96,-3-2,1 1,-1-2,0 1,-1-2,-1 1,9-14,64-100,-56 78,-17 30,0 0,1 2,3-1,-1 0,2 2,0 0,2 0,0 2,36-20,8 2,1 3,84-29,29-20,-95 39,79-46,-123 62,-26 15,1 0,1 2,-2-1,2 1,1 0,19-3,101-15,-44 8,209-59,-18 3,-117 33,16-3,-130 34,-1 2,2 2,88 2,63-4,-197 4,595-29,-561 29,1 1,1 1,-2 3,0 0,1 1,52 12,-37-2,0 1,1-2,2-3,110 14,262-21,-242-6,-22 3,168-4,-280-2,-3-2,1-2,74-19,35-6,-139 29,45-5,-2-3,0-2,117-37,-80 9,-56 22,1 2,64-19,-15 11,155-63,-196 68,1 2,1 2,2 2,1 2,0 2,98-11,-9 13,-116 10,-1-2,0 0,1-1,-1-1,0-2,54-14,22-18,-68 21,4 2,80-20,-94 28,-1-1,2-1,34-13,-54 17,1-2,-1 1,0 0,-1-1,-1-1,1 0,-1 1,-1-2,12-11,13-19,-1-2,-4-1,35-64,140-266,-165 317,3 2,2 1,66-54,-59 62,4 1,1 3,3 2,2 0,4 4,0 1,94-34,-138 61,1 0,-1 0,1 1,0 1,1 2,0-1,0 1,33 0,-23 2,0-2,1-1,43-9,36-13,-44 8,92-12,-141 26,376-58,-394 61,229-53,-73 13,-20 8,-22 3,133-17,-161 31,-18 4,-1 2,127-3,146 14,-134 0,808-2,-927-2,-1-5,133-21,16 0,-168 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303909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4200"/>
              <a:buFont typeface="Georgia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025606" y="4581128"/>
            <a:ext cx="7092788" cy="139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rgbClr val="005F61"/>
              </a:buClr>
              <a:buSzPts val="3000"/>
              <a:buNone/>
              <a:defRPr sz="3000">
                <a:solidFill>
                  <a:srgbClr val="005F61"/>
                </a:solidFill>
              </a:defRPr>
            </a:lvl1pPr>
            <a:lvl2pPr lvl="1" algn="ctr">
              <a:spcBef>
                <a:spcPts val="520"/>
              </a:spcBef>
              <a:spcAft>
                <a:spcPts val="0"/>
              </a:spcAft>
              <a:buClr>
                <a:srgbClr val="889B9C"/>
              </a:buClr>
              <a:buSzPts val="2600"/>
              <a:buNone/>
              <a:defRPr>
                <a:solidFill>
                  <a:srgbClr val="889B9C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Clr>
                <a:srgbClr val="889B9C"/>
              </a:buClr>
              <a:buSzPts val="2200"/>
              <a:buNone/>
              <a:defRPr>
                <a:solidFill>
                  <a:srgbClr val="889B9C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9B9C"/>
              </a:buClr>
              <a:buSzPts val="1800"/>
              <a:buNone/>
              <a:defRPr>
                <a:solidFill>
                  <a:srgbClr val="889B9C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9B9C"/>
              </a:buClr>
              <a:buSzPts val="1800"/>
              <a:buNone/>
              <a:defRPr>
                <a:solidFill>
                  <a:srgbClr val="889B9C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9B9C"/>
              </a:buClr>
              <a:buSzPts val="2000"/>
              <a:buNone/>
              <a:defRPr>
                <a:solidFill>
                  <a:srgbClr val="889B9C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9B9C"/>
              </a:buClr>
              <a:buSzPts val="2000"/>
              <a:buNone/>
              <a:defRPr>
                <a:solidFill>
                  <a:srgbClr val="889B9C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9B9C"/>
              </a:buClr>
              <a:buSzPts val="2000"/>
              <a:buNone/>
              <a:defRPr>
                <a:solidFill>
                  <a:srgbClr val="889B9C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9B9C"/>
              </a:buClr>
              <a:buSzPts val="2000"/>
              <a:buNone/>
              <a:defRPr>
                <a:solidFill>
                  <a:srgbClr val="889B9C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2" descr="CDA Logo cirkel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9852" y="332656"/>
            <a:ext cx="2664296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4820779" y="2083260"/>
            <a:ext cx="567464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629779" y="102060"/>
            <a:ext cx="567464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123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1763688" y="6309320"/>
            <a:ext cx="6048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pagi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11"/>
          <p:cNvSpPr>
            <a:spLocks noGrp="1"/>
          </p:cNvSpPr>
          <p:nvPr>
            <p:ph sz="quarter" idx="13"/>
          </p:nvPr>
        </p:nvSpPr>
        <p:spPr>
          <a:xfrm>
            <a:off x="573091" y="2412996"/>
            <a:ext cx="8008937" cy="3713171"/>
          </a:xfrm>
          <a:prstGeom prst="rect">
            <a:avLst/>
          </a:prstGeom>
        </p:spPr>
        <p:txBody>
          <a:bodyPr vert="horz" lIns="0" rIns="0"/>
          <a:lstStyle>
            <a:lvl1pPr marL="189000" indent="-189000">
              <a:lnSpc>
                <a:spcPts val="1800"/>
              </a:lnSpc>
              <a:buClrTx/>
              <a:buFont typeface="Arial"/>
              <a:buChar char="•"/>
              <a:defRPr sz="1800"/>
            </a:lvl1pPr>
            <a:lvl2pPr marL="378000" indent="-189000">
              <a:lnSpc>
                <a:spcPts val="1800"/>
              </a:lnSpc>
              <a:buClrTx/>
              <a:buFont typeface="Lucida Grande"/>
              <a:buChar char="–"/>
              <a:defRPr sz="1800"/>
            </a:lvl2pPr>
            <a:lvl3pPr marL="567000" indent="-189000">
              <a:lnSpc>
                <a:spcPts val="1800"/>
              </a:lnSpc>
              <a:buClrTx/>
              <a:buFont typeface="Wingdings" charset="2"/>
              <a:buChar char="§"/>
              <a:defRPr sz="1800"/>
            </a:lvl3pPr>
            <a:lvl4pPr marL="756000" indent="-189000">
              <a:lnSpc>
                <a:spcPts val="1800"/>
              </a:lnSpc>
              <a:buClrTx/>
              <a:buFont typeface="Arial"/>
              <a:buChar char="•"/>
              <a:defRPr sz="1800"/>
            </a:lvl4pPr>
            <a:lvl5pPr marL="945000" indent="-189000">
              <a:lnSpc>
                <a:spcPts val="1800"/>
              </a:lnSpc>
              <a:buClrTx/>
              <a:buFont typeface="Lucida Grande"/>
              <a:buChar char="–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3090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3150"/>
              </a:lnSpc>
              <a:defRPr sz="30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90" y="1718718"/>
            <a:ext cx="8008937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5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573088" y="6356354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2BE5F5D7-35F2-8045-9A03-8A17244D71DA}" type="datetime3">
              <a:rPr lang="nl-NL"/>
              <a:pPr>
                <a:defRPr/>
              </a:pPr>
              <a:t>06/10/22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C15E2364-82A4-DE48-9B47-8D308C858E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pagina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11"/>
          <p:cNvSpPr>
            <a:spLocks noGrp="1"/>
          </p:cNvSpPr>
          <p:nvPr>
            <p:ph sz="quarter" idx="14"/>
          </p:nvPr>
        </p:nvSpPr>
        <p:spPr>
          <a:xfrm>
            <a:off x="573090" y="1930401"/>
            <a:ext cx="8008937" cy="4195763"/>
          </a:xfrm>
          <a:prstGeom prst="rect">
            <a:avLst/>
          </a:prstGeom>
        </p:spPr>
        <p:txBody>
          <a:bodyPr vert="horz" lIns="0" rIns="0"/>
          <a:lstStyle>
            <a:lvl1pPr marL="189000" indent="-189000">
              <a:lnSpc>
                <a:spcPts val="1800"/>
              </a:lnSpc>
              <a:buClrTx/>
              <a:buFont typeface="Arial"/>
              <a:buChar char="•"/>
              <a:defRPr sz="1800"/>
            </a:lvl1pPr>
            <a:lvl2pPr marL="378000" indent="-189000">
              <a:lnSpc>
                <a:spcPts val="1800"/>
              </a:lnSpc>
              <a:buClrTx/>
              <a:buFont typeface="Lucida Grande"/>
              <a:buChar char="–"/>
              <a:defRPr sz="1800"/>
            </a:lvl2pPr>
            <a:lvl3pPr marL="567000" indent="-189000">
              <a:lnSpc>
                <a:spcPts val="1800"/>
              </a:lnSpc>
              <a:buClrTx/>
              <a:buFont typeface="Wingdings" charset="2"/>
              <a:buChar char="§"/>
              <a:defRPr sz="1800"/>
            </a:lvl3pPr>
            <a:lvl4pPr marL="756000" indent="-189000">
              <a:lnSpc>
                <a:spcPts val="1800"/>
              </a:lnSpc>
              <a:buClrTx/>
              <a:buFont typeface="Arial"/>
              <a:buChar char="•"/>
              <a:defRPr sz="1800"/>
            </a:lvl4pPr>
            <a:lvl5pPr marL="945000" indent="-189000">
              <a:lnSpc>
                <a:spcPts val="1800"/>
              </a:lnSpc>
              <a:buClrTx/>
              <a:buFont typeface="Lucida Grande"/>
              <a:buChar char="–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090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3150"/>
              </a:lnSpc>
              <a:defRPr sz="30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5C607779-D8D7-3B4A-9FD2-C764F6A321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573088" y="6356354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65810758-B8C2-2A40-8D66-9B278AB7EFE9}" type="datetime3">
              <a:rPr lang="nl-NL"/>
              <a:pPr>
                <a:defRPr/>
              </a:pPr>
              <a:t>06/10/22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1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_met foto logo wi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5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6" y="480223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4217" y="5649913"/>
            <a:ext cx="1668244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832645" y="646909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90" y="2753251"/>
            <a:ext cx="8008937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22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le 27"/>
          <p:cNvSpPr>
            <a:spLocks noGrp="1"/>
          </p:cNvSpPr>
          <p:nvPr>
            <p:ph type="ctrTitle"/>
          </p:nvPr>
        </p:nvSpPr>
        <p:spPr>
          <a:xfrm>
            <a:off x="582614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500"/>
              </a:lnSpc>
              <a:defRPr sz="4500" b="0" i="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0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3800"/>
              <a:buFont typeface="Georgia"/>
              <a:buNone/>
              <a:defRPr sz="3800">
                <a:solidFill>
                  <a:srgbClr val="41B6E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123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763688" y="6309320"/>
            <a:ext cx="6048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>
  <p:cSld name="Inhoud van twe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5F6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005F6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005F6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648200" y="141277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5F6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005F6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005F6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123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1763688" y="6309320"/>
            <a:ext cx="6048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3800"/>
              <a:buFont typeface="Georgia"/>
              <a:buNone/>
              <a:defRPr sz="3800">
                <a:solidFill>
                  <a:srgbClr val="41B6E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4000"/>
              <a:buFont typeface="Georgi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9B9C"/>
              </a:buClr>
              <a:buSzPts val="2000"/>
              <a:buNone/>
              <a:defRPr sz="2000">
                <a:solidFill>
                  <a:srgbClr val="889B9C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9B9C"/>
              </a:buClr>
              <a:buSzPts val="1800"/>
              <a:buNone/>
              <a:defRPr sz="1800">
                <a:solidFill>
                  <a:srgbClr val="889B9C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9B9C"/>
              </a:buClr>
              <a:buSzPts val="1600"/>
              <a:buNone/>
              <a:defRPr sz="1600">
                <a:solidFill>
                  <a:srgbClr val="889B9C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9B9C"/>
              </a:buClr>
              <a:buSzPts val="1400"/>
              <a:buNone/>
              <a:defRPr sz="1400">
                <a:solidFill>
                  <a:srgbClr val="889B9C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9B9C"/>
              </a:buClr>
              <a:buSzPts val="1400"/>
              <a:buNone/>
              <a:defRPr sz="1400">
                <a:solidFill>
                  <a:srgbClr val="889B9C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9B9C"/>
              </a:buClr>
              <a:buSzPts val="1400"/>
              <a:buNone/>
              <a:defRPr sz="1400">
                <a:solidFill>
                  <a:srgbClr val="889B9C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9B9C"/>
              </a:buClr>
              <a:buSzPts val="1400"/>
              <a:buNone/>
              <a:defRPr sz="1400">
                <a:solidFill>
                  <a:srgbClr val="889B9C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9B9C"/>
              </a:buClr>
              <a:buSzPts val="1400"/>
              <a:buNone/>
              <a:defRPr sz="1400">
                <a:solidFill>
                  <a:srgbClr val="889B9C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9B9C"/>
              </a:buClr>
              <a:buSzPts val="1400"/>
              <a:buNone/>
              <a:defRPr sz="1400">
                <a:solidFill>
                  <a:srgbClr val="889B9C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123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1763688" y="6309320"/>
            <a:ext cx="6048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>
  <p:cSld name="Vergelijking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5F6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5F6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5F6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5F6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57200" y="198053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5F6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5F6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5F6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5F6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645025" y="134076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5F6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5F6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5F6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5F6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4645025" y="198053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5F6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5F6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5F6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5F6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123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1763688" y="6309320"/>
            <a:ext cx="6048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3800"/>
              <a:buFont typeface="Georgia"/>
              <a:buNone/>
              <a:defRPr sz="3800">
                <a:solidFill>
                  <a:srgbClr val="41B6E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>
  <p:cSld name="Alleen tite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123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763688" y="6309320"/>
            <a:ext cx="6048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3800"/>
              <a:buFont typeface="Georgia"/>
              <a:buNone/>
              <a:defRPr sz="3800">
                <a:solidFill>
                  <a:srgbClr val="41B6E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1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2000"/>
              <a:buFont typeface="Georg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63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05F6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005F6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005F6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005F6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005F6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57200" y="1435101"/>
            <a:ext cx="3008313" cy="451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5F6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005F6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005F6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005F6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005F6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123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1763688" y="6309320"/>
            <a:ext cx="6048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1792288" y="4592489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2000"/>
              <a:buFont typeface="Georg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>
            <a:spLocks noGrp="1"/>
          </p:cNvSpPr>
          <p:nvPr>
            <p:ph type="pic" idx="2"/>
          </p:nvPr>
        </p:nvSpPr>
        <p:spPr>
          <a:xfrm>
            <a:off x="1792288" y="404664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5F6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05F6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05F6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F6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5F6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1792288" y="515922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5F6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005F6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005F6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005F6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005F6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123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1763688" y="6309320"/>
            <a:ext cx="6048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>
  <p:cSld name="Titel en verticale teks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439043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123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1763688" y="6309320"/>
            <a:ext cx="6048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3800"/>
              <a:buFont typeface="Georgia"/>
              <a:buNone/>
              <a:defRPr sz="3800">
                <a:solidFill>
                  <a:srgbClr val="41B6E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6064647"/>
            <a:ext cx="9144000" cy="820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4400"/>
              <a:buFont typeface="Georgia"/>
              <a:buNone/>
              <a:defRPr sz="4400" b="0" i="1" u="none" strike="noStrike" cap="none">
                <a:solidFill>
                  <a:srgbClr val="41B6E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5F6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005F6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00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005F6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5F6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123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763688" y="6309320"/>
            <a:ext cx="6048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customXml" Target="../ink/ink1.xm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rasenberg/48167275846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industrie-kamin-rauch-russland-669118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685800" y="303909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1B6E6"/>
              </a:buClr>
              <a:buSzPts val="4200"/>
              <a:buFont typeface="Georgia"/>
              <a:buNone/>
            </a:pPr>
            <a:r>
              <a:rPr lang="nl-NL" dirty="0"/>
              <a:t>Stikstofaanpak Gelderland</a:t>
            </a:r>
            <a:endParaRPr dirty="0"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1025606" y="4581128"/>
            <a:ext cx="7092788" cy="139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F61"/>
              </a:buClr>
              <a:buSzPts val="3000"/>
              <a:buNone/>
            </a:pPr>
            <a:r>
              <a:rPr lang="nl-NL" dirty="0"/>
              <a:t>Brummen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F61"/>
              </a:buClr>
              <a:buSzPts val="3000"/>
              <a:buNone/>
            </a:pPr>
            <a:endParaRPr lang="nl-NL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F61"/>
              </a:buClr>
              <a:buSzPts val="3000"/>
              <a:buNone/>
            </a:pPr>
            <a:r>
              <a:rPr lang="nl-NL" sz="1800" dirty="0"/>
              <a:t>18 oktober 2022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F4F4499-3F47-4513-8E8C-3E35B93CC3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2750" y="1139428"/>
            <a:ext cx="8579002" cy="3146822"/>
          </a:xfrm>
        </p:spPr>
        <p:txBody>
          <a:bodyPr/>
          <a:lstStyle/>
          <a:p>
            <a:r>
              <a:rPr lang="nl-NL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Doel: natuurherstel</a:t>
            </a:r>
          </a:p>
          <a:p>
            <a:r>
              <a:rPr lang="nl-NL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Focus: kennis &amp; inzicht verzamelen -&gt; integrale afweging GMS en vervolgens input voor gebiedsprocessen </a:t>
            </a:r>
            <a:r>
              <a:rPr lang="nl-NL" sz="16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ihkv</a:t>
            </a:r>
            <a:r>
              <a:rPr lang="nl-NL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GMS</a:t>
            </a:r>
          </a:p>
          <a:p>
            <a:pPr marL="0" indent="0">
              <a:buNone/>
            </a:pPr>
            <a:endParaRPr lang="nl-NL" sz="16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Typen maatregelen: </a:t>
            </a:r>
          </a:p>
          <a:p>
            <a:pPr lvl="1"/>
            <a:r>
              <a:rPr lang="nl-NL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Verbeteren hydrologie en bodemsysteem</a:t>
            </a:r>
          </a:p>
          <a:p>
            <a:pPr lvl="1"/>
            <a:r>
              <a:rPr lang="nl-NL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Stimuleren </a:t>
            </a:r>
            <a:r>
              <a:rPr lang="nl-NL" sz="16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natuurinclusief</a:t>
            </a:r>
            <a:r>
              <a:rPr lang="nl-NL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 agrarisch grondgebruik</a:t>
            </a:r>
          </a:p>
          <a:p>
            <a:pPr lvl="1"/>
            <a:r>
              <a:rPr lang="nl-NL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Uitbreiden, versterken en verbinden van natuurkwaliteiten</a:t>
            </a:r>
          </a:p>
          <a:p>
            <a:pPr lvl="1"/>
            <a:endParaRPr lang="nl-NL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89000" lvl="1" indent="0">
              <a:buNone/>
            </a:pPr>
            <a:r>
              <a:rPr lang="nl-NL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Resultaat:</a:t>
            </a:r>
          </a:p>
          <a:p>
            <a:pPr marL="189000" lvl="1" indent="0">
              <a:buNone/>
            </a:pPr>
            <a:r>
              <a:rPr lang="nl-NL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Verbeterde staat van instandhouding</a:t>
            </a:r>
          </a:p>
          <a:p>
            <a:pPr marL="189000" lvl="1" indent="0">
              <a:buNone/>
            </a:pPr>
            <a:endParaRPr lang="nl-NL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1"/>
            <a:endParaRPr lang="nl-NL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F8512-F49A-4453-90E5-25D664CE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74" y="136521"/>
            <a:ext cx="8612678" cy="857250"/>
          </a:xfrm>
        </p:spPr>
        <p:txBody>
          <a:bodyPr/>
          <a:lstStyle/>
          <a:p>
            <a:r>
              <a:rPr lang="nl-NL" sz="2400" dirty="0"/>
              <a:t>Opdracht alle GMS natuurmaatregelen in overgangsgebieden</a:t>
            </a:r>
            <a:endParaRPr lang="nl-NL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1400A7-1997-488F-AD20-4B7DA99B93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342900">
              <a:defRPr/>
            </a:pPr>
            <a:fld id="{5C607779-D8D7-3B4A-9FD2-C764F6A3213E}" type="slidenum">
              <a:rPr lang="en-US">
                <a:cs typeface="+mn-cs"/>
              </a:rPr>
              <a:pPr defTabSz="342900">
                <a:defRPr/>
              </a:pPr>
              <a:t>10</a:t>
            </a:fld>
            <a:endParaRPr lang="en-US">
              <a:cs typeface="+mn-cs"/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287E48-672F-457D-938C-DCE023167D7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342900">
              <a:defRPr/>
            </a:pPr>
            <a:r>
              <a:rPr lang="nl-NL">
                <a:cs typeface="+mn-cs"/>
              </a:rPr>
              <a:t>Provincie Gelderland | </a:t>
            </a:r>
            <a:fld id="{65810758-B8C2-2A40-8D66-9B278AB7EFE9}" type="datetime3">
              <a:rPr lang="nl-NL">
                <a:cs typeface="+mn-cs"/>
              </a:rPr>
              <a:pPr defTabSz="342900">
                <a:defRPr/>
              </a:pPr>
              <a:t>06/10/22</a:t>
            </a:fld>
            <a:endParaRPr lang="en-US"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BCD3CA-DDB3-48B4-A9AB-AF2BD1539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503" y="3828507"/>
            <a:ext cx="4599249" cy="28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2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79026" y="424168"/>
            <a:ext cx="7632240" cy="1464283"/>
          </a:xfrm>
        </p:spPr>
        <p:txBody>
          <a:bodyPr/>
          <a:lstStyle/>
          <a:p>
            <a:r>
              <a:rPr lang="nl-NL" sz="4400" dirty="0"/>
              <a:t>Veluwe Arrangement : </a:t>
            </a:r>
            <a:br>
              <a:rPr lang="nl-NL" sz="4400" dirty="0"/>
            </a:br>
            <a:r>
              <a:rPr lang="nl-NL" sz="4000" i="1" dirty="0"/>
              <a:t>Samen naar slimmer en schoner</a:t>
            </a:r>
            <a:r>
              <a:rPr lang="nl-NL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538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A07BE2-0C76-7220-033F-4AD31411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62" y="224778"/>
            <a:ext cx="8262711" cy="1436601"/>
          </a:xfrm>
        </p:spPr>
        <p:txBody>
          <a:bodyPr/>
          <a:lstStyle/>
          <a:p>
            <a:pPr algn="ctr"/>
            <a:r>
              <a:rPr lang="nl-NL" dirty="0"/>
              <a:t>Waarom Veluwe Arrangement?</a:t>
            </a:r>
            <a:br>
              <a:rPr lang="nl-NL" sz="2286" dirty="0"/>
            </a:br>
            <a:r>
              <a:rPr lang="nl-NL" sz="2286" dirty="0">
                <a:solidFill>
                  <a:srgbClr val="7030A0"/>
                </a:solidFill>
              </a:rPr>
              <a:t>We hebben problemen op te lossen en ambities waar te maken..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635D6D-76FB-D9CD-4A92-63CC3F230A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Provincie Gelderland | </a:t>
            </a:r>
            <a:fld id="{2BE5F5D7-35F2-8045-9A03-8A17244D71DA}" type="datetime3">
              <a:rPr lang="nl-NL" smtClean="0"/>
              <a:pPr>
                <a:defRPr/>
              </a:pPr>
              <a:t>06/10/22</a:t>
            </a:fld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F33CA8-09B1-2326-1AC7-EEDB22CF2A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B2CC0C-9488-480F-D82D-83812430A8B7}"/>
              </a:ext>
            </a:extLst>
          </p:cNvPr>
          <p:cNvSpPr txBox="1"/>
          <p:nvPr/>
        </p:nvSpPr>
        <p:spPr>
          <a:xfrm>
            <a:off x="242747" y="3106247"/>
            <a:ext cx="25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/>
                </a:solidFill>
                <a:latin typeface="+mj-lt"/>
              </a:rPr>
              <a:t>Klimaat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8A37178-EB6D-60A6-3A15-94FC2C2404E5}"/>
              </a:ext>
            </a:extLst>
          </p:cNvPr>
          <p:cNvSpPr txBox="1"/>
          <p:nvPr/>
        </p:nvSpPr>
        <p:spPr>
          <a:xfrm>
            <a:off x="656289" y="3937545"/>
            <a:ext cx="25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Stikstof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F329584-BA5F-75A8-B556-819ADE2CAA6A}"/>
              </a:ext>
            </a:extLst>
          </p:cNvPr>
          <p:cNvSpPr txBox="1"/>
          <p:nvPr/>
        </p:nvSpPr>
        <p:spPr>
          <a:xfrm>
            <a:off x="1229410" y="2002921"/>
            <a:ext cx="255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  <a:latin typeface="+mj-lt"/>
              </a:rPr>
              <a:t>Water(kwaliteit)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BC9C086-AEB7-A34E-5EB7-F22A1271B830}"/>
              </a:ext>
            </a:extLst>
          </p:cNvPr>
          <p:cNvSpPr txBox="1"/>
          <p:nvPr/>
        </p:nvSpPr>
        <p:spPr>
          <a:xfrm>
            <a:off x="2797261" y="3776717"/>
            <a:ext cx="375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+mj-lt"/>
              </a:rPr>
              <a:t>Niet alles kan overal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07D0AE4-4E90-4D8C-7965-E533857B04AD}"/>
              </a:ext>
            </a:extLst>
          </p:cNvPr>
          <p:cNvSpPr txBox="1"/>
          <p:nvPr/>
        </p:nvSpPr>
        <p:spPr>
          <a:xfrm>
            <a:off x="6266571" y="3465882"/>
            <a:ext cx="279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Wonen en werken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3A47D83-5285-F438-C14D-5BAC61B7511F}"/>
              </a:ext>
            </a:extLst>
          </p:cNvPr>
          <p:cNvSpPr txBox="1"/>
          <p:nvPr/>
        </p:nvSpPr>
        <p:spPr>
          <a:xfrm>
            <a:off x="4822456" y="2050845"/>
            <a:ext cx="25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Energiestrategie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8BCA38E-4588-B631-3DE5-F8AF4D6FCED6}"/>
              </a:ext>
            </a:extLst>
          </p:cNvPr>
          <p:cNvSpPr txBox="1"/>
          <p:nvPr/>
        </p:nvSpPr>
        <p:spPr>
          <a:xfrm>
            <a:off x="2176353" y="4674685"/>
            <a:ext cx="172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Droogte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3EDD778-7DC0-C676-E8D0-248237560E2C}"/>
              </a:ext>
            </a:extLst>
          </p:cNvPr>
          <p:cNvSpPr txBox="1"/>
          <p:nvPr/>
        </p:nvSpPr>
        <p:spPr>
          <a:xfrm>
            <a:off x="7180947" y="2644948"/>
            <a:ext cx="172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Natuur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1016D58-08F9-7611-7B74-0C0BA8E82658}"/>
              </a:ext>
            </a:extLst>
          </p:cNvPr>
          <p:cNvSpPr txBox="1"/>
          <p:nvPr/>
        </p:nvSpPr>
        <p:spPr>
          <a:xfrm>
            <a:off x="4832894" y="4832767"/>
            <a:ext cx="172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2"/>
                </a:solidFill>
                <a:latin typeface="+mj-lt"/>
              </a:rPr>
              <a:t>Landbouw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B5E40CA-57F2-A414-ED87-F00E453D77ED}"/>
              </a:ext>
            </a:extLst>
          </p:cNvPr>
          <p:cNvSpPr txBox="1"/>
          <p:nvPr/>
        </p:nvSpPr>
        <p:spPr>
          <a:xfrm>
            <a:off x="6985199" y="4246166"/>
            <a:ext cx="157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Recreatie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41F303B-0ED3-8074-8E83-01652033D1F6}"/>
              </a:ext>
            </a:extLst>
          </p:cNvPr>
          <p:cNvSpPr txBox="1"/>
          <p:nvPr/>
        </p:nvSpPr>
        <p:spPr>
          <a:xfrm>
            <a:off x="3743498" y="5180992"/>
            <a:ext cx="147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4091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C283CA-2500-3183-3608-ADB041B7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393796"/>
            <a:ext cx="8408680" cy="1118445"/>
          </a:xfrm>
        </p:spPr>
        <p:txBody>
          <a:bodyPr/>
          <a:lstStyle/>
          <a:p>
            <a:r>
              <a:rPr lang="nl-NL" sz="3429" dirty="0">
                <a:solidFill>
                  <a:srgbClr val="00B050"/>
                </a:solidFill>
              </a:rPr>
              <a:t>… om in 2035 een Veluwe te hebben waar economie en ecologie in balans zijn:</a:t>
            </a:r>
            <a:endParaRPr lang="nl-NL" sz="3429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EF6EF2-2523-0A01-C9E2-4775983817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Provincie Gelderland | </a:t>
            </a:r>
            <a:fld id="{2BE5F5D7-35F2-8045-9A03-8A17244D71DA}" type="datetime3">
              <a:rPr lang="nl-NL" smtClean="0"/>
              <a:pPr>
                <a:defRPr/>
              </a:pPr>
              <a:t>06/10/22</a:t>
            </a:fld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8627E6-D74C-EA29-F1D7-24986C415F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4704A7A-F512-EBB5-52D4-3D171DD927B4}"/>
              </a:ext>
            </a:extLst>
          </p:cNvPr>
          <p:cNvSpPr txBox="1"/>
          <p:nvPr/>
        </p:nvSpPr>
        <p:spPr>
          <a:xfrm>
            <a:off x="573088" y="1870458"/>
            <a:ext cx="33337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Georgia" panose="02040502050405020303" pitchFamily="18" charset="0"/>
              </a:rPr>
              <a:t>Door balans natuur en economie te herstellen</a:t>
            </a:r>
          </a:p>
          <a:p>
            <a:endParaRPr lang="nl-NL" sz="2000" dirty="0">
              <a:latin typeface="Georgia" panose="02040502050405020303" pitchFamily="18" charset="0"/>
            </a:endParaRPr>
          </a:p>
          <a:p>
            <a:r>
              <a:rPr lang="nl-NL" sz="2000" dirty="0">
                <a:latin typeface="Georgia" panose="02040502050405020303" pitchFamily="18" charset="0"/>
              </a:rPr>
              <a:t>Door natuur te versterken</a:t>
            </a:r>
          </a:p>
          <a:p>
            <a:endParaRPr lang="nl-NL" sz="2000" dirty="0">
              <a:latin typeface="Georgia" panose="02040502050405020303" pitchFamily="18" charset="0"/>
            </a:endParaRPr>
          </a:p>
          <a:p>
            <a:r>
              <a:rPr lang="nl-NL" sz="2000" dirty="0">
                <a:latin typeface="Georgia" panose="02040502050405020303" pitchFamily="18" charset="0"/>
              </a:rPr>
              <a:t>Door spelregels (natuurcondities) mee te geven aan de economie</a:t>
            </a:r>
          </a:p>
          <a:p>
            <a:endParaRPr lang="nl-NL" sz="2000" dirty="0">
              <a:latin typeface="Georgia" panose="02040502050405020303" pitchFamily="18" charset="0"/>
            </a:endParaRPr>
          </a:p>
          <a:p>
            <a:r>
              <a:rPr lang="nl-NL" sz="2000" dirty="0">
                <a:latin typeface="Georgia" panose="02040502050405020303" pitchFamily="18" charset="0"/>
              </a:rPr>
              <a:t>En daarmee duidelijkheid te bieden voor de gebruikers op en rondom de Veluwe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13C13A50-0E17-07C6-1C7E-64322172F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4486" y="1902579"/>
            <a:ext cx="3146426" cy="4063433"/>
          </a:xfrm>
        </p:spPr>
        <p:txBody>
          <a:bodyPr/>
          <a:lstStyle/>
          <a:p>
            <a:r>
              <a:rPr lang="nl-NL" sz="2400" dirty="0">
                <a:solidFill>
                  <a:srgbClr val="00B050"/>
                </a:solidFill>
              </a:rPr>
              <a:t>Perspectief 2035</a:t>
            </a:r>
            <a:r>
              <a:rPr lang="nl-NL" sz="2000" dirty="0">
                <a:solidFill>
                  <a:srgbClr val="00B050"/>
                </a:solidFill>
              </a:rPr>
              <a:t>:</a:t>
            </a:r>
          </a:p>
          <a:p>
            <a:endParaRPr lang="nl-NL" sz="2000" dirty="0">
              <a:solidFill>
                <a:srgbClr val="00B050"/>
              </a:solidFill>
            </a:endParaRPr>
          </a:p>
          <a:p>
            <a:pPr marL="326578" indent="-326578">
              <a:buFont typeface="Wingdings" panose="05000000000000000000" pitchFamily="2" charset="2"/>
              <a:buChar char="ü"/>
            </a:pPr>
            <a:r>
              <a:rPr lang="nl-NL" sz="2000" dirty="0"/>
              <a:t>gezonde natuur</a:t>
            </a:r>
          </a:p>
          <a:p>
            <a:pPr marL="326578" indent="-326578">
              <a:buFont typeface="Wingdings" panose="05000000000000000000" pitchFamily="2" charset="2"/>
              <a:buChar char="ü"/>
            </a:pPr>
            <a:r>
              <a:rPr lang="nl-NL" sz="2000" dirty="0"/>
              <a:t>leefbaar landelijk gebied </a:t>
            </a:r>
          </a:p>
          <a:p>
            <a:pPr marL="326578" indent="-326578">
              <a:buFont typeface="Wingdings" panose="05000000000000000000" pitchFamily="2" charset="2"/>
              <a:buChar char="ü"/>
            </a:pPr>
            <a:r>
              <a:rPr lang="nl-NL" sz="2000" dirty="0"/>
              <a:t>wonen en werken met de natuur</a:t>
            </a:r>
          </a:p>
          <a:p>
            <a:pPr marL="326578" indent="-326578">
              <a:buFont typeface="Wingdings" panose="05000000000000000000" pitchFamily="2" charset="2"/>
              <a:buChar char="ü"/>
            </a:pPr>
            <a:r>
              <a:rPr lang="nl-NL" sz="2000" dirty="0"/>
              <a:t>gezonde groene en gewaardeerde landbouw </a:t>
            </a:r>
          </a:p>
          <a:p>
            <a:pPr marL="326578" indent="-326578">
              <a:buFont typeface="Wingdings" panose="05000000000000000000" pitchFamily="2" charset="2"/>
              <a:buChar char="ü"/>
            </a:pPr>
            <a:r>
              <a:rPr lang="nl-NL" sz="2000" dirty="0"/>
              <a:t>groene industrie</a:t>
            </a:r>
          </a:p>
          <a:p>
            <a:pPr marL="326578" indent="-326578">
              <a:buFont typeface="Wingdings" panose="05000000000000000000" pitchFamily="2" charset="2"/>
              <a:buChar char="ü"/>
            </a:pPr>
            <a:endParaRPr lang="nl-NL" sz="2000" dirty="0"/>
          </a:p>
          <a:p>
            <a:endParaRPr lang="nl-NL" sz="2000" dirty="0"/>
          </a:p>
        </p:txBody>
      </p:sp>
      <p:pic>
        <p:nvPicPr>
          <p:cNvPr id="10" name="Graphic 9" descr="Ongelijke weegschaal met effen opvulling">
            <a:extLst>
              <a:ext uri="{FF2B5EF4-FFF2-40B4-BE49-F238E27FC236}">
                <a16:creationId xmlns:a16="http://schemas.microsoft.com/office/drawing/2014/main" id="{96D1CC53-56E8-70FE-1741-5E1B50CBF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2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art, pin Gratis Pictogram van Strong Glyph Set">
            <a:extLst>
              <a:ext uri="{FF2B5EF4-FFF2-40B4-BE49-F238E27FC236}">
                <a16:creationId xmlns:a16="http://schemas.microsoft.com/office/drawing/2014/main" id="{BA39045C-DDAB-462F-AE04-4C18CB0F8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77" y="4518457"/>
            <a:ext cx="457281" cy="457281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41" name="Tekstvak 40">
            <a:extLst>
              <a:ext uri="{FF2B5EF4-FFF2-40B4-BE49-F238E27FC236}">
                <a16:creationId xmlns:a16="http://schemas.microsoft.com/office/drawing/2014/main" id="{29BEA855-D2A6-4CD1-977D-9EDC750A1BD6}"/>
              </a:ext>
            </a:extLst>
          </p:cNvPr>
          <p:cNvSpPr txBox="1"/>
          <p:nvPr/>
        </p:nvSpPr>
        <p:spPr>
          <a:xfrm>
            <a:off x="1688388" y="2926535"/>
            <a:ext cx="2618959" cy="90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86" b="1" dirty="0">
                <a:solidFill>
                  <a:schemeClr val="tx2"/>
                </a:solidFill>
                <a:highlight>
                  <a:srgbClr val="FFFFFF"/>
                </a:highlight>
              </a:rPr>
              <a:t>Bestemming 2025:</a:t>
            </a:r>
          </a:p>
          <a:p>
            <a:r>
              <a:rPr lang="nl-NL" sz="1000" dirty="0">
                <a:solidFill>
                  <a:schemeClr val="tx2"/>
                </a:solidFill>
                <a:highlight>
                  <a:srgbClr val="FFFFFF"/>
                </a:highlight>
              </a:rPr>
              <a:t>Streefwaarde klimaat</a:t>
            </a:r>
          </a:p>
          <a:p>
            <a:r>
              <a:rPr lang="nl-NL" sz="1000" dirty="0">
                <a:solidFill>
                  <a:schemeClr val="tx2"/>
                </a:solidFill>
                <a:highlight>
                  <a:srgbClr val="FFFFFF"/>
                </a:highlight>
              </a:rPr>
              <a:t>Streefwaarde stikstof (en natuur)</a:t>
            </a:r>
          </a:p>
          <a:p>
            <a:r>
              <a:rPr lang="nl-NL" sz="1000" dirty="0">
                <a:solidFill>
                  <a:schemeClr val="tx2"/>
                </a:solidFill>
                <a:highlight>
                  <a:srgbClr val="FFFFFF"/>
                </a:highlight>
              </a:rPr>
              <a:t>Streefwaarde water</a:t>
            </a:r>
          </a:p>
          <a:p>
            <a:r>
              <a:rPr lang="nl-NL" sz="1000" dirty="0">
                <a:solidFill>
                  <a:schemeClr val="tx2"/>
                </a:solidFill>
                <a:highlight>
                  <a:srgbClr val="FFFFFF"/>
                </a:highlight>
              </a:rPr>
              <a:t>Nieuwe ontwikkelingen Veluwe emissie arm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" name="Inkt 54">
                <a:extLst>
                  <a:ext uri="{FF2B5EF4-FFF2-40B4-BE49-F238E27FC236}">
                    <a16:creationId xmlns:a16="http://schemas.microsoft.com/office/drawing/2014/main" id="{F584354A-A203-45AB-A7BB-A729A5EA0555}"/>
                  </a:ext>
                </a:extLst>
              </p14:cNvPr>
              <p14:cNvContentPartPr/>
              <p14:nvPr/>
            </p14:nvContentPartPr>
            <p14:xfrm>
              <a:off x="888032" y="4039787"/>
              <a:ext cx="7227439" cy="1521678"/>
            </p14:xfrm>
          </p:contentPart>
        </mc:Choice>
        <mc:Fallback xmlns="">
          <p:pic>
            <p:nvPicPr>
              <p:cNvPr id="55" name="Inkt 54">
                <a:extLst>
                  <a:ext uri="{FF2B5EF4-FFF2-40B4-BE49-F238E27FC236}">
                    <a16:creationId xmlns:a16="http://schemas.microsoft.com/office/drawing/2014/main" id="{F584354A-A203-45AB-A7BB-A729A5EA05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034" y="3931790"/>
                <a:ext cx="7335075" cy="1737312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F9861004-5F4F-43A1-9BBE-8F70044C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7" y="343615"/>
            <a:ext cx="8761863" cy="998114"/>
          </a:xfrm>
        </p:spPr>
        <p:txBody>
          <a:bodyPr/>
          <a:lstStyle/>
          <a:p>
            <a:r>
              <a:rPr lang="nl-NL" dirty="0"/>
              <a:t>Hoe? </a:t>
            </a:r>
            <a:r>
              <a:rPr lang="nl-NL" sz="3600" dirty="0"/>
              <a:t>CONCEPT UITWERKING</a:t>
            </a:r>
            <a:br>
              <a:rPr lang="nl-NL" sz="1800" dirty="0"/>
            </a:br>
            <a:r>
              <a:rPr lang="nl-NL" sz="1800" dirty="0"/>
              <a:t>Routekaart met ‘bestemmingen’ en ‘poorten’ - ‘Eens en voor altijd’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78D4A0-840E-451B-9367-5952C66D98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38B3BD3-3B59-4061-B4F6-9844C6318323}"/>
              </a:ext>
            </a:extLst>
          </p:cNvPr>
          <p:cNvSpPr txBox="1"/>
          <p:nvPr/>
        </p:nvSpPr>
        <p:spPr>
          <a:xfrm rot="21242533">
            <a:off x="1325335" y="5620942"/>
            <a:ext cx="1897875" cy="61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43" dirty="0"/>
              <a:t>Emissie reductie per sector </a:t>
            </a:r>
            <a:r>
              <a:rPr lang="nl-NL" sz="1143" dirty="0">
                <a:highlight>
                  <a:srgbClr val="FFFFFF"/>
                </a:highlight>
              </a:rPr>
              <a:t>op Veluwe (zie deelgebieden Veluwe GMS)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D88C8D4-B45E-40A9-A51C-B644E19A435C}"/>
              </a:ext>
            </a:extLst>
          </p:cNvPr>
          <p:cNvSpPr txBox="1"/>
          <p:nvPr/>
        </p:nvSpPr>
        <p:spPr>
          <a:xfrm>
            <a:off x="2290218" y="3981754"/>
            <a:ext cx="2633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tx2"/>
                </a:solidFill>
                <a:highlight>
                  <a:srgbClr val="FFFFFF"/>
                </a:highlight>
              </a:rPr>
              <a:t>In Gld verordening: </a:t>
            </a:r>
            <a:r>
              <a:rPr lang="nl-NL" sz="1000" dirty="0">
                <a:solidFill>
                  <a:schemeClr val="tx2"/>
                </a:solidFill>
                <a:highlight>
                  <a:srgbClr val="FFFFFF"/>
                </a:highlight>
              </a:rPr>
              <a:t>Nieuwe activiteiten emissie arm  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F2F7B99B-3E6C-48C3-8E31-C01A8F9781D0}"/>
              </a:ext>
            </a:extLst>
          </p:cNvPr>
          <p:cNvSpPr txBox="1"/>
          <p:nvPr/>
        </p:nvSpPr>
        <p:spPr>
          <a:xfrm>
            <a:off x="782498" y="4487665"/>
            <a:ext cx="1811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Beleidsregels Wnb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D6E4BAA-6341-439D-ACAF-1A6B20E41364}"/>
              </a:ext>
            </a:extLst>
          </p:cNvPr>
          <p:cNvSpPr txBox="1"/>
          <p:nvPr/>
        </p:nvSpPr>
        <p:spPr>
          <a:xfrm>
            <a:off x="4814451" y="3179801"/>
            <a:ext cx="216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Ruimtelijke kaders maken </a:t>
            </a:r>
            <a:r>
              <a:rPr lang="nl-NL" sz="1000" b="1" dirty="0"/>
              <a:t>bestaande en nieuwe en verplaatsende </a:t>
            </a:r>
            <a:r>
              <a:rPr lang="nl-NL" sz="1000" dirty="0"/>
              <a:t>functies wel of niet mogelijk (transformatie van functies)</a:t>
            </a:r>
          </a:p>
        </p:txBody>
      </p:sp>
      <p:pic>
        <p:nvPicPr>
          <p:cNvPr id="13" name="Graphic 12" descr="Lopen met effen opvulling">
            <a:extLst>
              <a:ext uri="{FF2B5EF4-FFF2-40B4-BE49-F238E27FC236}">
                <a16:creationId xmlns:a16="http://schemas.microsoft.com/office/drawing/2014/main" id="{CA9633CD-5EB2-4368-965C-9FBE5151F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341" y="5053153"/>
            <a:ext cx="571329" cy="571329"/>
          </a:xfrm>
          <a:prstGeom prst="rect">
            <a:avLst/>
          </a:prstGeom>
        </p:spPr>
      </p:pic>
      <p:sp>
        <p:nvSpPr>
          <p:cNvPr id="58" name="Tekstvak 57">
            <a:extLst>
              <a:ext uri="{FF2B5EF4-FFF2-40B4-BE49-F238E27FC236}">
                <a16:creationId xmlns:a16="http://schemas.microsoft.com/office/drawing/2014/main" id="{44CBDEB6-0F6C-4D56-889B-B1BA03FE432E}"/>
              </a:ext>
            </a:extLst>
          </p:cNvPr>
          <p:cNvSpPr txBox="1"/>
          <p:nvPr/>
        </p:nvSpPr>
        <p:spPr>
          <a:xfrm>
            <a:off x="7008665" y="1392739"/>
            <a:ext cx="1974879" cy="152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86" b="1" dirty="0"/>
              <a:t>Bestemming 2035: </a:t>
            </a:r>
          </a:p>
          <a:p>
            <a:pPr marL="204111" indent="-204111">
              <a:buFont typeface="Wingdings" panose="05000000000000000000" pitchFamily="2" charset="2"/>
              <a:buChar char="ü"/>
            </a:pPr>
            <a:r>
              <a:rPr lang="nl-NL" sz="1000" dirty="0"/>
              <a:t>Gezonde natuur</a:t>
            </a:r>
          </a:p>
          <a:p>
            <a:pPr marL="204111" indent="-204111">
              <a:buFont typeface="Wingdings" panose="05000000000000000000" pitchFamily="2" charset="2"/>
              <a:buChar char="ü"/>
            </a:pPr>
            <a:r>
              <a:rPr lang="nl-NL" sz="1000" dirty="0"/>
              <a:t>Leefbaar landelijk gebied</a:t>
            </a:r>
          </a:p>
          <a:p>
            <a:pPr marL="204111" indent="-204111">
              <a:buFont typeface="Wingdings" panose="05000000000000000000" pitchFamily="2" charset="2"/>
              <a:buChar char="ü"/>
            </a:pPr>
            <a:r>
              <a:rPr lang="nl-NL" sz="1000" dirty="0"/>
              <a:t>Wonen en werken (verstedelijking?) met de natuur</a:t>
            </a:r>
          </a:p>
          <a:p>
            <a:pPr marL="204111" indent="-204111">
              <a:buFont typeface="Wingdings" panose="05000000000000000000" pitchFamily="2" charset="2"/>
              <a:buChar char="ü"/>
            </a:pPr>
            <a:r>
              <a:rPr lang="nl-NL" sz="1000" dirty="0"/>
              <a:t>Gezonde, groene en gewaardeerde landbouw</a:t>
            </a:r>
          </a:p>
          <a:p>
            <a:pPr marL="204111" indent="-204111">
              <a:buFont typeface="Wingdings" panose="05000000000000000000" pitchFamily="2" charset="2"/>
              <a:buChar char="ü"/>
            </a:pPr>
            <a:r>
              <a:rPr lang="nl-NL" sz="1000" dirty="0"/>
              <a:t>Groene industrie</a:t>
            </a:r>
          </a:p>
        </p:txBody>
      </p:sp>
      <p:pic>
        <p:nvPicPr>
          <p:cNvPr id="53" name="Graphic 52" descr="Hek met effen opvulling">
            <a:extLst>
              <a:ext uri="{FF2B5EF4-FFF2-40B4-BE49-F238E27FC236}">
                <a16:creationId xmlns:a16="http://schemas.microsoft.com/office/drawing/2014/main" id="{46B8C9F4-7ABD-4146-A8DA-6548AC9B5B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685" y="4433513"/>
            <a:ext cx="287329" cy="287329"/>
          </a:xfrm>
          <a:prstGeom prst="rect">
            <a:avLst/>
          </a:prstGeom>
        </p:spPr>
      </p:pic>
      <p:pic>
        <p:nvPicPr>
          <p:cNvPr id="68" name="Graphic 67" descr="Hek met effen opvulling">
            <a:extLst>
              <a:ext uri="{FF2B5EF4-FFF2-40B4-BE49-F238E27FC236}">
                <a16:creationId xmlns:a16="http://schemas.microsoft.com/office/drawing/2014/main" id="{59AA31CC-85CE-4D75-AA0C-45FFE9F351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7122" y="3205944"/>
            <a:ext cx="287329" cy="287329"/>
          </a:xfrm>
          <a:prstGeom prst="rect">
            <a:avLst/>
          </a:prstGeom>
        </p:spPr>
      </p:pic>
      <p:pic>
        <p:nvPicPr>
          <p:cNvPr id="69" name="Graphic 68" descr="Hek met effen opvulling">
            <a:extLst>
              <a:ext uri="{FF2B5EF4-FFF2-40B4-BE49-F238E27FC236}">
                <a16:creationId xmlns:a16="http://schemas.microsoft.com/office/drawing/2014/main" id="{AB7F3E33-ED77-47F1-9B61-FF795B9224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26368" y="3940008"/>
            <a:ext cx="287329" cy="287329"/>
          </a:xfrm>
          <a:prstGeom prst="rect">
            <a:avLst/>
          </a:prstGeom>
        </p:spPr>
      </p:pic>
      <p:sp>
        <p:nvSpPr>
          <p:cNvPr id="70" name="Tekstvak 69">
            <a:extLst>
              <a:ext uri="{FF2B5EF4-FFF2-40B4-BE49-F238E27FC236}">
                <a16:creationId xmlns:a16="http://schemas.microsoft.com/office/drawing/2014/main" id="{6F7B164A-972B-4FD3-BC02-E6F2AEAA9692}"/>
              </a:ext>
            </a:extLst>
          </p:cNvPr>
          <p:cNvSpPr txBox="1"/>
          <p:nvPr/>
        </p:nvSpPr>
        <p:spPr>
          <a:xfrm rot="21177706">
            <a:off x="3397173" y="5103291"/>
            <a:ext cx="2053691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43" dirty="0"/>
              <a:t>Emissie reductie op activiteit op/rond Veluwe 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20679AC0-E233-435C-8A2B-011FBCC5337C}"/>
              </a:ext>
            </a:extLst>
          </p:cNvPr>
          <p:cNvSpPr txBox="1"/>
          <p:nvPr/>
        </p:nvSpPr>
        <p:spPr>
          <a:xfrm>
            <a:off x="49347" y="5617733"/>
            <a:ext cx="1259436" cy="8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86" dirty="0">
                <a:highlight>
                  <a:srgbClr val="FFFFFF"/>
                </a:highlight>
              </a:rPr>
              <a:t>2022</a:t>
            </a:r>
          </a:p>
          <a:p>
            <a:r>
              <a:rPr lang="nl-NL" sz="1286" dirty="0">
                <a:highlight>
                  <a:srgbClr val="FFFFFF"/>
                </a:highlight>
              </a:rPr>
              <a:t>Je weet wat de route is naar 2035</a:t>
            </a:r>
            <a:endParaRPr lang="nl-NL" sz="1000" dirty="0">
              <a:highlight>
                <a:srgbClr val="FFFFFF"/>
              </a:highlight>
            </a:endParaRP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ECAF050E-549A-4DD0-8308-E173F88F05BC}"/>
              </a:ext>
            </a:extLst>
          </p:cNvPr>
          <p:cNvSpPr txBox="1"/>
          <p:nvPr/>
        </p:nvSpPr>
        <p:spPr>
          <a:xfrm>
            <a:off x="4033462" y="1789207"/>
            <a:ext cx="2919106" cy="90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86" b="1" dirty="0">
                <a:solidFill>
                  <a:schemeClr val="tx2"/>
                </a:solidFill>
                <a:highlight>
                  <a:srgbClr val="FFFFFF"/>
                </a:highlight>
              </a:rPr>
              <a:t>Bestemming 2030:</a:t>
            </a:r>
          </a:p>
          <a:p>
            <a:r>
              <a:rPr lang="nl-NL" sz="1000" dirty="0">
                <a:solidFill>
                  <a:schemeClr val="tx2"/>
                </a:solidFill>
                <a:highlight>
                  <a:srgbClr val="FFFFFF"/>
                </a:highlight>
              </a:rPr>
              <a:t>Streefwaarde klimaat</a:t>
            </a:r>
          </a:p>
          <a:p>
            <a:r>
              <a:rPr lang="nl-NL" sz="1000" dirty="0">
                <a:solidFill>
                  <a:schemeClr val="tx2"/>
                </a:solidFill>
                <a:highlight>
                  <a:srgbClr val="FFFFFF"/>
                </a:highlight>
              </a:rPr>
              <a:t>Streefwaarde stikstof (en natuur)</a:t>
            </a:r>
          </a:p>
          <a:p>
            <a:r>
              <a:rPr lang="nl-NL" sz="1000" dirty="0">
                <a:solidFill>
                  <a:schemeClr val="tx2"/>
                </a:solidFill>
                <a:highlight>
                  <a:srgbClr val="FFFFFF"/>
                </a:highlight>
              </a:rPr>
              <a:t>Streefwaarde water</a:t>
            </a:r>
          </a:p>
          <a:p>
            <a:r>
              <a:rPr lang="nl-NL" sz="1000" dirty="0">
                <a:solidFill>
                  <a:schemeClr val="tx2"/>
                </a:solidFill>
                <a:highlight>
                  <a:srgbClr val="FFFFFF"/>
                </a:highlight>
              </a:rPr>
              <a:t>Werken aan bestaande functies Veluwe emissie arm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FB0FE44C-843B-493F-A529-D31BF0775A61}"/>
              </a:ext>
            </a:extLst>
          </p:cNvPr>
          <p:cNvSpPr txBox="1"/>
          <p:nvPr/>
        </p:nvSpPr>
        <p:spPr>
          <a:xfrm rot="20491079">
            <a:off x="6235593" y="4339452"/>
            <a:ext cx="2142886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43" dirty="0"/>
              <a:t>Transitie landbouw/industrie functie op/rond Veluwe </a:t>
            </a:r>
          </a:p>
        </p:txBody>
      </p:sp>
      <p:pic>
        <p:nvPicPr>
          <p:cNvPr id="75" name="Graphic 74" descr="Lopen met effen opvulling">
            <a:extLst>
              <a:ext uri="{FF2B5EF4-FFF2-40B4-BE49-F238E27FC236}">
                <a16:creationId xmlns:a16="http://schemas.microsoft.com/office/drawing/2014/main" id="{505DD066-1072-453E-A45A-3A980CAF5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0734" y="4303690"/>
            <a:ext cx="571329" cy="571329"/>
          </a:xfrm>
          <a:prstGeom prst="rect">
            <a:avLst/>
          </a:prstGeom>
        </p:spPr>
      </p:pic>
      <p:pic>
        <p:nvPicPr>
          <p:cNvPr id="76" name="Graphic 75" descr="Lopen met effen opvulling">
            <a:extLst>
              <a:ext uri="{FF2B5EF4-FFF2-40B4-BE49-F238E27FC236}">
                <a16:creationId xmlns:a16="http://schemas.microsoft.com/office/drawing/2014/main" id="{B55663C7-F4DB-4B28-B0FE-43DB0F7E9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5079" y="3671548"/>
            <a:ext cx="571329" cy="571329"/>
          </a:xfrm>
          <a:prstGeom prst="rect">
            <a:avLst/>
          </a:prstGeom>
        </p:spPr>
      </p:pic>
      <p:pic>
        <p:nvPicPr>
          <p:cNvPr id="77" name="Graphic 76" descr="Lopen met effen opvulling">
            <a:extLst>
              <a:ext uri="{FF2B5EF4-FFF2-40B4-BE49-F238E27FC236}">
                <a16:creationId xmlns:a16="http://schemas.microsoft.com/office/drawing/2014/main" id="{099B135D-FE87-447E-9243-75E3B6502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5471" y="3443361"/>
            <a:ext cx="571329" cy="571329"/>
          </a:xfrm>
          <a:prstGeom prst="rect">
            <a:avLst/>
          </a:prstGeom>
        </p:spPr>
      </p:pic>
      <p:pic>
        <p:nvPicPr>
          <p:cNvPr id="78" name="Graphic 77" descr="Hek met effen opvulling">
            <a:extLst>
              <a:ext uri="{FF2B5EF4-FFF2-40B4-BE49-F238E27FC236}">
                <a16:creationId xmlns:a16="http://schemas.microsoft.com/office/drawing/2014/main" id="{462E3584-DEE1-4E43-9841-630F1D9A0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976" y="4735988"/>
            <a:ext cx="287329" cy="287329"/>
          </a:xfrm>
          <a:prstGeom prst="rect">
            <a:avLst/>
          </a:prstGeom>
        </p:spPr>
      </p:pic>
      <p:sp>
        <p:nvSpPr>
          <p:cNvPr id="79" name="Tekstvak 78">
            <a:extLst>
              <a:ext uri="{FF2B5EF4-FFF2-40B4-BE49-F238E27FC236}">
                <a16:creationId xmlns:a16="http://schemas.microsoft.com/office/drawing/2014/main" id="{01E66648-850C-4579-8836-57A82BCF780A}"/>
              </a:ext>
            </a:extLst>
          </p:cNvPr>
          <p:cNvSpPr txBox="1"/>
          <p:nvPr/>
        </p:nvSpPr>
        <p:spPr>
          <a:xfrm>
            <a:off x="816255" y="4597019"/>
            <a:ext cx="2092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000" dirty="0">
              <a:highlight>
                <a:srgbClr val="FFFFFF"/>
              </a:highlight>
            </a:endParaRPr>
          </a:p>
          <a:p>
            <a:r>
              <a:rPr lang="nl-NL" sz="1000" dirty="0">
                <a:highlight>
                  <a:srgbClr val="FFFFFF"/>
                </a:highlight>
              </a:rPr>
              <a:t>Nieuwe vergunning bij innoveren </a:t>
            </a:r>
          </a:p>
          <a:p>
            <a:r>
              <a:rPr lang="nl-NL" sz="1000" dirty="0">
                <a:highlight>
                  <a:srgbClr val="FFFFFF"/>
                </a:highlight>
              </a:rPr>
              <a:t>Intrekken vergunning bij stoppen</a:t>
            </a:r>
          </a:p>
          <a:p>
            <a:endParaRPr lang="nl-NL" sz="1000" dirty="0">
              <a:highlight>
                <a:srgbClr val="FFFFFF"/>
              </a:highlight>
            </a:endParaRPr>
          </a:p>
          <a:p>
            <a:endParaRPr lang="nl-NL" sz="1000" dirty="0">
              <a:highlight>
                <a:srgbClr val="FFFFFF"/>
              </a:highlight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78999193-6997-4E0C-B1B7-45979B91F9EF}"/>
              </a:ext>
            </a:extLst>
          </p:cNvPr>
          <p:cNvSpPr txBox="1"/>
          <p:nvPr/>
        </p:nvSpPr>
        <p:spPr>
          <a:xfrm>
            <a:off x="6553200" y="5907433"/>
            <a:ext cx="2514754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29" dirty="0">
                <a:highlight>
                  <a:srgbClr val="FFFFFF"/>
                </a:highlight>
              </a:rPr>
              <a:t>Monitoren en bijsturen!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CF00EF8-4812-4025-8050-0406E346CC87}"/>
              </a:ext>
            </a:extLst>
          </p:cNvPr>
          <p:cNvSpPr txBox="1"/>
          <p:nvPr/>
        </p:nvSpPr>
        <p:spPr>
          <a:xfrm rot="20806923">
            <a:off x="2488195" y="5519186"/>
            <a:ext cx="6009641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29" dirty="0">
                <a:highlight>
                  <a:srgbClr val="FFFFFF"/>
                </a:highlight>
              </a:rPr>
              <a:t>STIMULEREN EN FACILITEREN: VRIJWILLIG MAAR NIET VRIJBLIJVEND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F4BB345-52ED-4457-87B0-65FB000D42D7}"/>
              </a:ext>
            </a:extLst>
          </p:cNvPr>
          <p:cNvSpPr txBox="1"/>
          <p:nvPr/>
        </p:nvSpPr>
        <p:spPr>
          <a:xfrm>
            <a:off x="4662284" y="2761176"/>
            <a:ext cx="2341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Bestaande activiteiten zo veel mogelijk emissie arm</a:t>
            </a:r>
          </a:p>
        </p:txBody>
      </p:sp>
      <p:pic>
        <p:nvPicPr>
          <p:cNvPr id="44" name="Graphic 43" descr="Hek met effen opvulling">
            <a:extLst>
              <a:ext uri="{FF2B5EF4-FFF2-40B4-BE49-F238E27FC236}">
                <a16:creationId xmlns:a16="http://schemas.microsoft.com/office/drawing/2014/main" id="{96F964D1-7D39-4ED9-A248-3C003B3B9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39793" y="2771236"/>
            <a:ext cx="287329" cy="287329"/>
          </a:xfrm>
          <a:prstGeom prst="rect">
            <a:avLst/>
          </a:prstGeom>
        </p:spPr>
      </p:pic>
      <p:pic>
        <p:nvPicPr>
          <p:cNvPr id="32" name="Picture 2" descr="Kaart, pin Gratis Pictogram van Strong Glyph Set">
            <a:extLst>
              <a:ext uri="{FF2B5EF4-FFF2-40B4-BE49-F238E27FC236}">
                <a16:creationId xmlns:a16="http://schemas.microsoft.com/office/drawing/2014/main" id="{11A74AC0-7318-2C59-78DC-8203FD7C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50" y="3929717"/>
            <a:ext cx="457281" cy="457281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33" name="Picture 2" descr="Kaart, pin Gratis Pictogram van Strong Glyph Set">
            <a:extLst>
              <a:ext uri="{FF2B5EF4-FFF2-40B4-BE49-F238E27FC236}">
                <a16:creationId xmlns:a16="http://schemas.microsoft.com/office/drawing/2014/main" id="{E96E8F61-A1C6-8D63-1A99-9E26FADA7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210" y="3462889"/>
            <a:ext cx="457281" cy="457281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9291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43A46C-D82C-1E06-1F18-803ADEE2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9143999" cy="1272559"/>
          </a:xfrm>
        </p:spPr>
        <p:txBody>
          <a:bodyPr/>
          <a:lstStyle/>
          <a:p>
            <a:r>
              <a:rPr lang="nl-NL" sz="3600" dirty="0"/>
              <a:t>Vraagt om maatregelen die elkaar versterken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855DE1-B428-A0F1-1C74-2068E80825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Provincie Gelderland | </a:t>
            </a:r>
            <a:fld id="{2BE5F5D7-35F2-8045-9A03-8A17244D71DA}" type="datetime3">
              <a:rPr lang="nl-NL" smtClean="0"/>
              <a:pPr>
                <a:defRPr/>
              </a:pPr>
              <a:t>06/10/22</a:t>
            </a:fld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DDCECE-33FF-6D5D-0B35-06E5B21352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B3196F9-B541-432B-6D88-5FCFD23BFF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197" y="2047164"/>
            <a:ext cx="8008937" cy="323842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Slecht voorbeeld –&gt; inzetten op 1 maatregel:</a:t>
            </a:r>
          </a:p>
          <a:p>
            <a:pPr marL="0" indent="0">
              <a:buNone/>
            </a:pPr>
            <a:r>
              <a:rPr lang="nl-NL" dirty="0"/>
              <a:t>Meer koeien in de wei is goed voor minder stikstof. Maar slecht voor waterkwaliteit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Goed voorbeeld –&gt; inzetten op mix van maatregelen:</a:t>
            </a:r>
          </a:p>
          <a:p>
            <a:pPr marL="0" indent="0">
              <a:buNone/>
            </a:pPr>
            <a:r>
              <a:rPr lang="nl-NL" dirty="0"/>
              <a:t>Voldoende grond om vee te laten grazen en voer te telen. Met schone stal en ruimte voor juiste wijze van bemesting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5381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33AE98-603E-5BA9-2B19-6B32A74A8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500" dirty="0"/>
              <a:t>Duidelijk, Draagvlak, Duurzaam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Wij werken samen met de sectoren, gemeenten en waterschappen aan maatregelen om de stikstofemissie te reduceren. Draagvlak is cruciaal. 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Alle sectoren dragen evenredig bij.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Geen gedwongen onteigening.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We willen niet meer berekenen maar meten.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We focussen ons niet op de KDW maar op verbeteren staat van instandhouding.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Probleem van de PAS melders moet snel worden opgelost door het Rijk. Of met Rijksgeld door de provincie.</a:t>
            </a:r>
          </a:p>
          <a:p>
            <a:pPr>
              <a:lnSpc>
                <a:spcPct val="90000"/>
              </a:lnSpc>
            </a:pPr>
            <a:endParaRPr lang="nl-NL" sz="15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51DB15-869D-FE91-6B42-3F2DD69DA8E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412776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AC58F2-00C4-62C7-B2C1-261360C7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Standpunt CDA Gelderland</a:t>
            </a:r>
          </a:p>
        </p:txBody>
      </p:sp>
      <p:pic>
        <p:nvPicPr>
          <p:cNvPr id="5" name="Afbeelding 4" descr="Afbeelding met gras, lucht, koe, buiten&#10;&#10;Automatisch gegenereerde beschrijving">
            <a:extLst>
              <a:ext uri="{FF2B5EF4-FFF2-40B4-BE49-F238E27FC236}">
                <a16:creationId xmlns:a16="http://schemas.microsoft.com/office/drawing/2014/main" id="{5A3936BC-30A1-B2D3-BFB9-8515B394B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1999" y="1326474"/>
            <a:ext cx="4804038" cy="429736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97009B8-9463-4FAF-792C-3B19155571F4}"/>
              </a:ext>
            </a:extLst>
          </p:cNvPr>
          <p:cNvSpPr txBox="1"/>
          <p:nvPr/>
        </p:nvSpPr>
        <p:spPr>
          <a:xfrm>
            <a:off x="6987636" y="5623836"/>
            <a:ext cx="238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www.flickr.com/photos/prasenberg/48167275846/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c/3.0/"/>
              </a:rPr>
              <a:t>CC BY-NC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5390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rein, rook, stoom, buiten&#10;&#10;Automatisch gegenereerde beschrijving">
            <a:extLst>
              <a:ext uri="{FF2B5EF4-FFF2-40B4-BE49-F238E27FC236}">
                <a16:creationId xmlns:a16="http://schemas.microsoft.com/office/drawing/2014/main" id="{D392CDC7-2EA2-1FD0-EFCE-EE0D3B558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17853"/>
          <a:stretch/>
        </p:blipFill>
        <p:spPr>
          <a:xfrm>
            <a:off x="-365761" y="0"/>
            <a:ext cx="10787085" cy="60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1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717FD-A74E-BAB6-E6D3-920EEF19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aart&#10;&#10;Automatisch gegenereerde beschrijving">
            <a:extLst>
              <a:ext uri="{FF2B5EF4-FFF2-40B4-BE49-F238E27FC236}">
                <a16:creationId xmlns:a16="http://schemas.microsoft.com/office/drawing/2014/main" id="{7CA66E0A-ADF9-8B0D-CD04-A652FF029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665" y="-108857"/>
            <a:ext cx="9932022" cy="6164036"/>
          </a:xfrm>
        </p:spPr>
      </p:pic>
    </p:spTree>
    <p:extLst>
      <p:ext uri="{BB962C8B-B14F-4D97-AF65-F5344CB8AC3E}">
        <p14:creationId xmlns:p14="http://schemas.microsoft.com/office/powerpoint/2010/main" val="346454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FCBF5-75B5-42B3-74FA-83D53F2F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Huidig ruimtegebruik in Gelderland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E9AAF4-69FE-F505-503D-46815CF90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4" descr="Afbeelding met tekst, schermafbeelding, iPod&#10;&#10;Automatisch gegenereerde beschrijving">
            <a:extLst>
              <a:ext uri="{FF2B5EF4-FFF2-40B4-BE49-F238E27FC236}">
                <a16:creationId xmlns:a16="http://schemas.microsoft.com/office/drawing/2014/main" id="{B6F77E5C-7002-C341-5CE4-D5E9DB7DB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29" y="980411"/>
            <a:ext cx="5083628" cy="50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6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41B9F-F255-3241-A502-601E5E40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Gelderse  maatregelen stikstof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66034D-D01A-FD24-EAF5-C0554C5C9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97C135-B89F-CE69-937C-53A69F612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959" y="1224650"/>
            <a:ext cx="6344081" cy="48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3D03-D6E8-D187-980A-793365F4D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69086" cy="850106"/>
          </a:xfrm>
        </p:spPr>
        <p:txBody>
          <a:bodyPr/>
          <a:lstStyle/>
          <a:p>
            <a:r>
              <a:rPr lang="nl-NL" dirty="0"/>
              <a:t>Ruimteverdeling nu en in de toekomst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6A3A8D5-A0F5-BE7E-54D9-E4729851D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88401" cy="2492234"/>
          </a:xfrm>
        </p:spPr>
      </p:pic>
    </p:spTree>
    <p:extLst>
      <p:ext uri="{BB962C8B-B14F-4D97-AF65-F5344CB8AC3E}">
        <p14:creationId xmlns:p14="http://schemas.microsoft.com/office/powerpoint/2010/main" val="932339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02AF9-8F88-DBB0-3309-8586BBB1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gaat niet alleen over stikstof…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420FFC-629F-2B0A-BAD7-DBDD84EF0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0473380-8531-9B83-AF00-77BCE533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00" y="1124744"/>
            <a:ext cx="4972257" cy="494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1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B41EF-BB19-505D-D12E-9CD55909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zit het ook al weer?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19728F-A06B-32BE-CF87-A11A35648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8960661-C1B3-80AE-8DF3-1477E02CBE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9599" y="1278237"/>
            <a:ext cx="5845175" cy="3468688"/>
            <a:chOff x="135" y="416"/>
            <a:chExt cx="3682" cy="218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B453EF35-89DA-6C09-D9E3-B118D8C3E5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5" y="416"/>
              <a:ext cx="3682" cy="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3E240E-5998-556C-2718-8B1CDACD3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416"/>
              <a:ext cx="3693" cy="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3C3B574-03D9-EB47-23DE-CD16BAEE8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132" y="4273512"/>
            <a:ext cx="5845537" cy="26125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C25E81F-461F-C98D-53DC-91EA9AB95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172" y="1976283"/>
            <a:ext cx="2675796" cy="191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CE2620-E35A-49BD-8550-5F25A436036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Provincie Gelderland | </a:t>
            </a:r>
            <a:fld id="{2BE5F5D7-35F2-8045-9A03-8A17244D71DA}" type="datetime3">
              <a:rPr lang="nl-NL" smtClean="0"/>
              <a:pPr>
                <a:defRPr/>
              </a:pPr>
              <a:t>06/10/22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E492D6-E396-472E-BCB1-58AB25912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C3C76A6-5386-61E9-6E93-2416920553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0037" y="298454"/>
            <a:ext cx="8543925" cy="6057900"/>
            <a:chOff x="189" y="174"/>
            <a:chExt cx="5382" cy="381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3F73D8D-C777-403B-27FE-4D40A0DDFA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9" y="330"/>
              <a:ext cx="5382" cy="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C8873D4E-99A9-C1DC-BC7C-F275060EE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174"/>
              <a:ext cx="5135" cy="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686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A881101-C7B8-1CAE-E7AE-A47E9A56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GMS in het kort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82E8ED-073C-3246-7E22-E7BF53690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78BC36E-CE6B-ECD7-02C2-049F0AAEB2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787" r="2054"/>
          <a:stretch/>
        </p:blipFill>
        <p:spPr>
          <a:xfrm>
            <a:off x="91140" y="2307883"/>
            <a:ext cx="9219945" cy="21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0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9E8F81-34FE-4958-BF94-93FFEF44900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Provincie Gelderland | </a:t>
            </a:r>
            <a:fld id="{2BE5F5D7-35F2-8045-9A03-8A17244D71DA}" type="datetime3">
              <a:rPr lang="nl-NL" smtClean="0"/>
              <a:pPr>
                <a:defRPr/>
              </a:pPr>
              <a:t>06/10/22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529240-437F-4D91-B934-C04FE80E18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F2F1E65-5A6F-4D3E-99D2-6DCC2D594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"/>
          <a:stretch/>
        </p:blipFill>
        <p:spPr>
          <a:xfrm>
            <a:off x="224330" y="136521"/>
            <a:ext cx="8695339" cy="62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9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689AE0-2350-5C95-604E-C63C10DEC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/>
              <a:t>Update vanuit landbouw:</a:t>
            </a:r>
          </a:p>
          <a:p>
            <a:r>
              <a:rPr lang="nl-NL" sz="1800" dirty="0"/>
              <a:t>vrijwillige opkoop </a:t>
            </a:r>
            <a:r>
              <a:rPr lang="nl-NL" sz="1800" dirty="0" err="1"/>
              <a:t>kalverhouderij</a:t>
            </a:r>
            <a:r>
              <a:rPr lang="nl-NL" sz="1800" dirty="0"/>
              <a:t> €20mln </a:t>
            </a:r>
          </a:p>
          <a:p>
            <a:r>
              <a:rPr lang="nl-NL" sz="1800" dirty="0"/>
              <a:t>innovatie regeling </a:t>
            </a:r>
            <a:r>
              <a:rPr lang="nl-NL" sz="1800" dirty="0" err="1"/>
              <a:t>kalverhouderij</a:t>
            </a:r>
            <a:r>
              <a:rPr lang="nl-NL" sz="1800" dirty="0"/>
              <a:t> €10mln </a:t>
            </a:r>
          </a:p>
          <a:p>
            <a:r>
              <a:rPr lang="nl-NL" sz="1800" dirty="0"/>
              <a:t>innovatie regeling landbouw €20mln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Update vanuit de bouw:</a:t>
            </a:r>
          </a:p>
          <a:p>
            <a:pPr marL="0" indent="0">
              <a:buNone/>
            </a:pPr>
            <a:r>
              <a:rPr lang="nl-NL" sz="1800" dirty="0"/>
              <a:t>Pilot</a:t>
            </a:r>
          </a:p>
          <a:p>
            <a:pPr marL="0" indent="0">
              <a:buNone/>
            </a:pPr>
            <a:r>
              <a:rPr lang="nl-NL" sz="1800" dirty="0"/>
              <a:t>Kennisuitwisseling</a:t>
            </a:r>
          </a:p>
          <a:p>
            <a:pPr marL="0" indent="0">
              <a:buNone/>
            </a:pPr>
            <a:endParaRPr lang="nl-NL" sz="1600" dirty="0"/>
          </a:p>
          <a:p>
            <a:endParaRPr lang="nl-NL" sz="16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5398A3-49F5-3496-E10D-DCE782CA3C7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199" y="1412776"/>
            <a:ext cx="4384589" cy="4525963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Update vanuit industrie:</a:t>
            </a:r>
          </a:p>
          <a:p>
            <a:r>
              <a:rPr lang="nl-NL" sz="1800" dirty="0"/>
              <a:t>BBT: update innovatie regeling industrie (onderzoek ter voorbereiding) €10mln – eerste helft 2022 open</a:t>
            </a:r>
          </a:p>
          <a:p>
            <a:r>
              <a:rPr lang="nl-NL" sz="1800" dirty="0"/>
              <a:t>Bovenstaand in overleg met keramische industrie en papier industrie Gld</a:t>
            </a:r>
          </a:p>
          <a:p>
            <a:r>
              <a:rPr lang="nl-NL" sz="1800" dirty="0"/>
              <a:t>Bovenstaand in overleg met Oost NL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Update vanuit mobiliteit</a:t>
            </a:r>
          </a:p>
          <a:p>
            <a:r>
              <a:rPr lang="nl-NL" sz="1800" dirty="0"/>
              <a:t>Doorrekening duurzame mobiliteitsprogramma provincie Gelderland afgerond</a:t>
            </a:r>
          </a:p>
          <a:p>
            <a:endParaRPr lang="nl-NL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515B26-BA21-0C4A-4A5B-05E6ACE1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doet de provincie nu al?</a:t>
            </a:r>
          </a:p>
        </p:txBody>
      </p:sp>
    </p:spTree>
    <p:extLst>
      <p:ext uri="{BB962C8B-B14F-4D97-AF65-F5344CB8AC3E}">
        <p14:creationId xmlns:p14="http://schemas.microsoft.com/office/powerpoint/2010/main" val="303011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FF7BEE0-14CD-41AA-BCF6-D02A96204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44" y="1107000"/>
            <a:ext cx="6829313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3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570F8E1-1CB1-C60A-182E-718B7996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rijk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DF6C8D3-7463-9F65-442C-57373A3D0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Versnellingsgeld voor landbouw, bouw en industrie gevraagd aan de minister</a:t>
            </a:r>
            <a:br>
              <a:rPr lang="nl-NL" dirty="0"/>
            </a:br>
            <a:r>
              <a:rPr lang="nl-NL" dirty="0"/>
              <a:t>€520mln</a:t>
            </a:r>
          </a:p>
          <a:p>
            <a:r>
              <a:rPr lang="nl-NL" dirty="0"/>
              <a:t>Nu toegezegd gekregen: geld voor innovatie en vrijwillige opkoop landbouw</a:t>
            </a:r>
            <a:br>
              <a:rPr lang="nl-NL" dirty="0"/>
            </a:br>
            <a:r>
              <a:rPr lang="nl-NL" dirty="0"/>
              <a:t>€257,5mln</a:t>
            </a:r>
          </a:p>
          <a:p>
            <a:r>
              <a:rPr lang="nl-NL" dirty="0"/>
              <a:t>Industrie en bouw in 2e helft van dit jaar?</a:t>
            </a:r>
          </a:p>
        </p:txBody>
      </p:sp>
    </p:spTree>
    <p:extLst>
      <p:ext uri="{BB962C8B-B14F-4D97-AF65-F5344CB8AC3E}">
        <p14:creationId xmlns:p14="http://schemas.microsoft.com/office/powerpoint/2010/main" val="4220569412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CDA">
  <a:themeElements>
    <a:clrScheme name="CDA">
      <a:dk1>
        <a:srgbClr val="005F61"/>
      </a:dk1>
      <a:lt1>
        <a:srgbClr val="FFFFFF"/>
      </a:lt1>
      <a:dk2>
        <a:srgbClr val="007B5F"/>
      </a:dk2>
      <a:lt2>
        <a:srgbClr val="85B09A"/>
      </a:lt2>
      <a:accent1>
        <a:srgbClr val="41B6E6"/>
      </a:accent1>
      <a:accent2>
        <a:srgbClr val="509E2F"/>
      </a:accent2>
      <a:accent3>
        <a:srgbClr val="009639"/>
      </a:accent3>
      <a:accent4>
        <a:srgbClr val="84BD00"/>
      </a:accent4>
      <a:accent5>
        <a:srgbClr val="B7DD79"/>
      </a:accent5>
      <a:accent6>
        <a:srgbClr val="651D32"/>
      </a:accent6>
      <a:hlink>
        <a:srgbClr val="005F61"/>
      </a:hlink>
      <a:folHlink>
        <a:srgbClr val="005F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17575</TotalTime>
  <Words>683</Words>
  <Application>Microsoft Macintosh PowerPoint</Application>
  <PresentationFormat>Diavoorstelling (4:3)</PresentationFormat>
  <Paragraphs>127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Lucida Grande</vt:lpstr>
      <vt:lpstr>Times New Roman</vt:lpstr>
      <vt:lpstr>Wingdings</vt:lpstr>
      <vt:lpstr>Sjabloon CDA</vt:lpstr>
      <vt:lpstr>Stikstofaanpak Gelderland</vt:lpstr>
      <vt:lpstr>Gelderse  maatregelen stikstof</vt:lpstr>
      <vt:lpstr>Hoe zit het ook al weer?</vt:lpstr>
      <vt:lpstr>PowerPoint-presentatie</vt:lpstr>
      <vt:lpstr>GMS in het kort</vt:lpstr>
      <vt:lpstr>PowerPoint-presentatie</vt:lpstr>
      <vt:lpstr>Wat doet de provincie nu al?</vt:lpstr>
      <vt:lpstr>PowerPoint-presentatie</vt:lpstr>
      <vt:lpstr>Vragen rijk</vt:lpstr>
      <vt:lpstr>Opdracht alle GMS natuurmaatregelen in overgangsgebieden</vt:lpstr>
      <vt:lpstr>Veluwe Arrangement :  Samen naar slimmer en schoner </vt:lpstr>
      <vt:lpstr>Waarom Veluwe Arrangement? We hebben problemen op te lossen en ambities waar te maken..</vt:lpstr>
      <vt:lpstr>… om in 2035 een Veluwe te hebben waar economie en ecologie in balans zijn:</vt:lpstr>
      <vt:lpstr>Hoe? CONCEPT UITWERKING Routekaart met ‘bestemmingen’ en ‘poorten’ - ‘Eens en voor altijd’</vt:lpstr>
      <vt:lpstr>Vraagt om maatregelen die elkaar versterken</vt:lpstr>
      <vt:lpstr>Standpunt CDA Gelderland</vt:lpstr>
      <vt:lpstr>PowerPoint-presentatie</vt:lpstr>
      <vt:lpstr>PowerPoint-presentatie</vt:lpstr>
      <vt:lpstr>Huidig ruimtegebruik in Gelderland</vt:lpstr>
      <vt:lpstr>Ruimteverdeling nu en in de toekomst</vt:lpstr>
      <vt:lpstr>Het gaat niet alleen over stikstof…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Stikstof aanpak Gelderland</dc:title>
  <cp:lastModifiedBy>Daisy Vliegenthart-Goedhart</cp:lastModifiedBy>
  <cp:revision>5</cp:revision>
  <dcterms:modified xsi:type="dcterms:W3CDTF">2022-10-17T19:12:36Z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cfe502-af0e-4cff-8cd3-3865644beb48_Enabled">
    <vt:lpwstr>true</vt:lpwstr>
  </property>
  <property fmtid="{D5CDD505-2E9C-101B-9397-08002B2CF9AE}" pid="3" name="MSIP_Label_87cfe502-af0e-4cff-8cd3-3865644beb48_SetDate">
    <vt:lpwstr>2022-09-25T09:00:47Z</vt:lpwstr>
  </property>
  <property fmtid="{D5CDD505-2E9C-101B-9397-08002B2CF9AE}" pid="4" name="MSIP_Label_87cfe502-af0e-4cff-8cd3-3865644beb48_Method">
    <vt:lpwstr>Standard</vt:lpwstr>
  </property>
  <property fmtid="{D5CDD505-2E9C-101B-9397-08002B2CF9AE}" pid="5" name="MSIP_Label_87cfe502-af0e-4cff-8cd3-3865644beb48_Name">
    <vt:lpwstr>General</vt:lpwstr>
  </property>
  <property fmtid="{D5CDD505-2E9C-101B-9397-08002B2CF9AE}" pid="6" name="MSIP_Label_87cfe502-af0e-4cff-8cd3-3865644beb48_SiteId">
    <vt:lpwstr>bbcff34b-aa85-4151-b5b9-568a215608d2</vt:lpwstr>
  </property>
  <property fmtid="{D5CDD505-2E9C-101B-9397-08002B2CF9AE}" pid="7" name="MSIP_Label_87cfe502-af0e-4cff-8cd3-3865644beb48_ActionId">
    <vt:lpwstr>90947e8f-22ce-4a17-940a-c76ab53a2073</vt:lpwstr>
  </property>
  <property fmtid="{D5CDD505-2E9C-101B-9397-08002B2CF9AE}" pid="8" name="MSIP_Label_87cfe502-af0e-4cff-8cd3-3865644beb48_ContentBits">
    <vt:lpwstr>0</vt:lpwstr>
  </property>
</Properties>
</file>